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430" r:id="rId3"/>
    <p:sldId id="432" r:id="rId4"/>
    <p:sldId id="271" r:id="rId5"/>
    <p:sldId id="488" r:id="rId6"/>
    <p:sldId id="469" r:id="rId7"/>
    <p:sldId id="470" r:id="rId8"/>
    <p:sldId id="471" r:id="rId9"/>
    <p:sldId id="472" r:id="rId10"/>
    <p:sldId id="489" r:id="rId11"/>
    <p:sldId id="447" r:id="rId12"/>
    <p:sldId id="448" r:id="rId13"/>
    <p:sldId id="474" r:id="rId14"/>
    <p:sldId id="475" r:id="rId15"/>
    <p:sldId id="450" r:id="rId16"/>
    <p:sldId id="490" r:id="rId17"/>
    <p:sldId id="444" r:id="rId18"/>
    <p:sldId id="452" r:id="rId19"/>
    <p:sldId id="446" r:id="rId20"/>
    <p:sldId id="453" r:id="rId21"/>
    <p:sldId id="440" r:id="rId22"/>
    <p:sldId id="441" r:id="rId23"/>
    <p:sldId id="442" r:id="rId24"/>
    <p:sldId id="443" r:id="rId25"/>
    <p:sldId id="479" r:id="rId26"/>
    <p:sldId id="439" r:id="rId27"/>
    <p:sldId id="477" r:id="rId28"/>
    <p:sldId id="434" r:id="rId29"/>
    <p:sldId id="435" r:id="rId30"/>
    <p:sldId id="436" r:id="rId31"/>
    <p:sldId id="438" r:id="rId32"/>
    <p:sldId id="491" r:id="rId33"/>
    <p:sldId id="368" r:id="rId34"/>
    <p:sldId id="257" r:id="rId35"/>
    <p:sldId id="290" r:id="rId36"/>
    <p:sldId id="389" r:id="rId37"/>
    <p:sldId id="492" r:id="rId38"/>
    <p:sldId id="293" r:id="rId39"/>
    <p:sldId id="349" r:id="rId40"/>
    <p:sldId id="404" r:id="rId41"/>
    <p:sldId id="300" r:id="rId42"/>
    <p:sldId id="304" r:id="rId43"/>
    <p:sldId id="455" r:id="rId44"/>
    <p:sldId id="297" r:id="rId45"/>
    <p:sldId id="303" r:id="rId46"/>
    <p:sldId id="365" r:id="rId47"/>
    <p:sldId id="496" r:id="rId48"/>
    <p:sldId id="493" r:id="rId49"/>
    <p:sldId id="301" r:id="rId50"/>
    <p:sldId id="391" r:id="rId51"/>
    <p:sldId id="423" r:id="rId52"/>
    <p:sldId id="419" r:id="rId53"/>
    <p:sldId id="420" r:id="rId54"/>
    <p:sldId id="421" r:id="rId55"/>
    <p:sldId id="480" r:id="rId56"/>
    <p:sldId id="481" r:id="rId57"/>
    <p:sldId id="482" r:id="rId58"/>
    <p:sldId id="422" r:id="rId59"/>
    <p:sldId id="454" r:id="rId60"/>
    <p:sldId id="424" r:id="rId61"/>
    <p:sldId id="465" r:id="rId62"/>
    <p:sldId id="466" r:id="rId63"/>
    <p:sldId id="467" r:id="rId64"/>
    <p:sldId id="468" r:id="rId65"/>
    <p:sldId id="494" r:id="rId66"/>
    <p:sldId id="418" r:id="rId67"/>
    <p:sldId id="483" r:id="rId68"/>
    <p:sldId id="456" r:id="rId69"/>
    <p:sldId id="457" r:id="rId70"/>
    <p:sldId id="458" r:id="rId71"/>
    <p:sldId id="459" r:id="rId72"/>
    <p:sldId id="460" r:id="rId73"/>
    <p:sldId id="461" r:id="rId74"/>
    <p:sldId id="462" r:id="rId75"/>
    <p:sldId id="463" r:id="rId76"/>
    <p:sldId id="464" r:id="rId77"/>
    <p:sldId id="495" r:id="rId78"/>
    <p:sldId id="392" r:id="rId79"/>
    <p:sldId id="369" r:id="rId80"/>
    <p:sldId id="370" r:id="rId81"/>
    <p:sldId id="371" r:id="rId82"/>
    <p:sldId id="498" r:id="rId83"/>
    <p:sldId id="374" r:id="rId84"/>
    <p:sldId id="499" r:id="rId85"/>
    <p:sldId id="375" r:id="rId86"/>
    <p:sldId id="376" r:id="rId87"/>
    <p:sldId id="497" r:id="rId88"/>
    <p:sldId id="379" r:id="rId89"/>
    <p:sldId id="380" r:id="rId90"/>
    <p:sldId id="381" r:id="rId91"/>
    <p:sldId id="393" r:id="rId92"/>
    <p:sldId id="382" r:id="rId93"/>
    <p:sldId id="384" r:id="rId94"/>
    <p:sldId id="344" r:id="rId95"/>
    <p:sldId id="358" r:id="rId96"/>
    <p:sldId id="386" r:id="rId97"/>
    <p:sldId id="400" r:id="rId98"/>
    <p:sldId id="431" r:id="rId99"/>
    <p:sldId id="500" r:id="rId100"/>
    <p:sldId id="503" r:id="rId101"/>
    <p:sldId id="502" r:id="rId102"/>
    <p:sldId id="501" r:id="rId103"/>
    <p:sldId id="398" r:id="rId104"/>
    <p:sldId id="399" r:id="rId105"/>
    <p:sldId id="426" r:id="rId106"/>
    <p:sldId id="336" r:id="rId107"/>
    <p:sldId id="425" r:id="rId108"/>
    <p:sldId id="427" r:id="rId109"/>
    <p:sldId id="428" r:id="rId110"/>
    <p:sldId id="429" r:id="rId111"/>
  </p:sldIdLst>
  <p:sldSz cx="9144000" cy="6858000" type="screen4x3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99"/>
    <a:srgbClr val="FFCC99"/>
    <a:srgbClr val="333300"/>
    <a:srgbClr val="4A6400"/>
    <a:srgbClr val="DDDDDD"/>
    <a:srgbClr val="CC0000"/>
    <a:srgbClr val="FF66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56" autoAdjust="0"/>
    <p:restoredTop sz="87408" autoAdjust="0"/>
  </p:normalViewPr>
  <p:slideViewPr>
    <p:cSldViewPr>
      <p:cViewPr varScale="1">
        <p:scale>
          <a:sx n="62" d="100"/>
          <a:sy n="62" d="100"/>
        </p:scale>
        <p:origin x="-128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197" y="0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855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197" y="9430855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8E3620-5CFF-4EC3-B922-6B56480014E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75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197" y="0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47" y="4716228"/>
            <a:ext cx="5438783" cy="446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855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197" y="9430855"/>
            <a:ext cx="2945873" cy="4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2" tIns="46136" rIns="92272" bIns="4613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89730-CE0F-4C1B-B79F-01D60E352C2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6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A210EC-44F3-475C-9F3F-DAA15764E3EA}" type="slidenum">
              <a:rPr lang="fr-FR"/>
              <a:pPr/>
              <a:t>1</a:t>
            </a:fld>
            <a:endParaRPr lang="fr-FR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16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17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8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45" y="4822509"/>
            <a:ext cx="5339669" cy="45106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Char char="-"/>
            </a:pPr>
            <a:endParaRPr lang="fr-FR" altLang="fr-FR" sz="800"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45" y="4822509"/>
            <a:ext cx="5339669" cy="45106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Char char="-"/>
            </a:pPr>
            <a:endParaRPr lang="fr-FR" altLang="fr-FR" sz="800"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45" y="4822509"/>
            <a:ext cx="5339669" cy="45106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Char char="-"/>
            </a:pPr>
            <a:endParaRPr lang="fr-FR" altLang="fr-FR" sz="800"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45" y="4822509"/>
            <a:ext cx="5339669" cy="45106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Char char="-"/>
            </a:pPr>
            <a:endParaRPr lang="fr-FR" altLang="fr-FR" sz="800"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45" y="4822509"/>
            <a:ext cx="5339669" cy="45106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Char char="-"/>
            </a:pPr>
            <a:endParaRPr lang="fr-FR" altLang="fr-FR" sz="800"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45" y="4822509"/>
            <a:ext cx="5339669" cy="45106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Char char="-"/>
            </a:pPr>
            <a:endParaRPr lang="fr-FR" altLang="fr-FR" sz="800"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32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89730-CE0F-4C1B-B79F-01D60E352C27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77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E65F3B-5178-4F5F-BBD1-7351A0157AE1}" type="slidenum">
              <a:rPr lang="fr-FR"/>
              <a:pPr/>
              <a:t>33</a:t>
            </a:fld>
            <a:endParaRPr lang="fr-FR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49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7F918-44C7-48DD-8DEB-06E0B6E63E22}" type="slidenum">
              <a:rPr lang="fr-FR"/>
              <a:pPr/>
              <a:t>34</a:t>
            </a:fld>
            <a:endParaRPr lang="fr-FR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74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195AE6-0411-4467-81E2-1D28ABE14D51}" type="slidenum">
              <a:rPr lang="fr-FR"/>
              <a:pPr/>
              <a:t>35</a:t>
            </a:fld>
            <a:endParaRPr lang="fr-FR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07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F6B7CB-8FB9-4978-82EC-42445862B0C9}" type="slidenum">
              <a:rPr lang="fr-FR"/>
              <a:pPr/>
              <a:t>36</a:t>
            </a:fld>
            <a:endParaRPr lang="fr-FR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86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37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as an advertisement, but do not comment during course.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89730-CE0F-4C1B-B79F-01D60E352C27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180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E360B0-CA9A-4291-879F-B2A744FD420D}" type="slidenum">
              <a:rPr lang="fr-FR"/>
              <a:pPr/>
              <a:t>41</a:t>
            </a:fld>
            <a:endParaRPr lang="fr-FR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 w="12700" cap="flat"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536" y="4714628"/>
            <a:ext cx="4982606" cy="4466742"/>
          </a:xfrm>
          <a:ln/>
        </p:spPr>
        <p:txBody>
          <a:bodyPr lIns="92718" tIns="46359" rIns="92718" bIns="46359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19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48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37E16-D02A-47DE-AEC2-D7B45BF6CF35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4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37E16-D02A-47DE-AEC2-D7B45BF6CF35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757E37-F85C-49FB-B74D-2BE5B41F1B3D}" type="slidenum">
              <a:rPr lang="fr-FR"/>
              <a:pPr/>
              <a:t>4</a:t>
            </a:fld>
            <a:endParaRPr lang="fr-FR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89730-CE0F-4C1B-B79F-01D60E352C27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77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66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64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67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64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89730-CE0F-4C1B-B79F-01D60E352C27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77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82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86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62525" cy="3721100"/>
          </a:xfrm>
        </p:spPr>
      </p:sp>
      <p:sp>
        <p:nvSpPr>
          <p:cNvPr id="10055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571" tIns="47786" rIns="95571" bIns="47786"/>
          <a:lstStyle/>
          <a:p>
            <a:pPr defTabSz="882305"/>
            <a:r>
              <a:rPr lang="en-US"/>
              <a:t>How the case study was split into a workflow</a:t>
            </a:r>
          </a:p>
          <a:p>
            <a:pPr defTabSz="882305"/>
            <a:r>
              <a:rPr lang="en-US"/>
              <a:t>that can be run as a ProActive Scheduler job on PacaGrid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71" tIns="47786" rIns="95571" bIns="4778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804863" indent="-309563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382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335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288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F4378E3D-CA0B-4410-A20C-143C7232F6D0}" type="slidenum">
              <a:rPr lang="en-US" sz="1300">
                <a:latin typeface="Calibri" pitchFamily="34" charset="0"/>
                <a:ea typeface="ＭＳ Ｐゴシック" pitchFamily="34" charset="-128"/>
              </a:rPr>
              <a:pPr algn="r" eaLnBrk="1" hangingPunct="1"/>
              <a:t>81</a:t>
            </a:fld>
            <a:endParaRPr lang="en-US" sz="13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735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6947"/>
            <a:ext cx="5438748" cy="44659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443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6947"/>
            <a:ext cx="5438748" cy="44659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/>
              <a:t>Utiliser Master – Slave[k]  ??</a:t>
            </a:r>
          </a:p>
        </p:txBody>
      </p:sp>
    </p:spTree>
    <p:extLst>
      <p:ext uri="{BB962C8B-B14F-4D97-AF65-F5344CB8AC3E}">
        <p14:creationId xmlns:p14="http://schemas.microsoft.com/office/powerpoint/2010/main" val="3474205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6947"/>
            <a:ext cx="5438748" cy="44659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5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Size problems usually occur essentially during debugging phases…</a:t>
            </a:r>
          </a:p>
        </p:txBody>
      </p:sp>
    </p:spTree>
    <p:extLst>
      <p:ext uri="{BB962C8B-B14F-4D97-AF65-F5344CB8AC3E}">
        <p14:creationId xmlns:p14="http://schemas.microsoft.com/office/powerpoint/2010/main" val="2715407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62525" cy="3721100"/>
          </a:xfrm>
        </p:spPr>
      </p:sp>
      <p:sp>
        <p:nvSpPr>
          <p:cNvPr id="7331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571" tIns="47786" rIns="95571" bIns="47786"/>
          <a:lstStyle/>
          <a:p>
            <a:pPr defTabSz="882305"/>
            <a:r>
              <a:rPr lang="en-US"/>
              <a:t>How the case study was split into a workflow</a:t>
            </a:r>
          </a:p>
          <a:p>
            <a:pPr defTabSz="882305"/>
            <a:r>
              <a:rPr lang="en-US"/>
              <a:t>that can be run as a ProActive Scheduler job on PacaGrid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71" tIns="47786" rIns="95571" bIns="4778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804863" indent="-309563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382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335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288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0769D4EB-143C-4704-911B-39826CE12896}" type="slidenum">
              <a:rPr lang="en-US" sz="1300">
                <a:latin typeface="Calibri" pitchFamily="34" charset="0"/>
                <a:ea typeface="ＭＳ Ｐゴシック" pitchFamily="34" charset="-128"/>
              </a:rPr>
              <a:pPr algn="r" eaLnBrk="1" hangingPunct="1"/>
              <a:t>90</a:t>
            </a:fld>
            <a:endParaRPr lang="en-US" sz="13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3868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62525" cy="3721100"/>
          </a:xfrm>
        </p:spPr>
      </p:sp>
      <p:sp>
        <p:nvSpPr>
          <p:cNvPr id="7331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79464" y="4715406"/>
            <a:ext cx="5438748" cy="44674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571" tIns="47786" rIns="95571" bIns="47786"/>
          <a:lstStyle/>
          <a:p>
            <a:pPr defTabSz="882305"/>
            <a:r>
              <a:rPr lang="en-US"/>
              <a:t>How the case study was split into a workflow</a:t>
            </a:r>
          </a:p>
          <a:p>
            <a:pPr defTabSz="882305"/>
            <a:r>
              <a:rPr lang="en-US"/>
              <a:t>that can be run as a ProActive Scheduler job on PacaGrid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71" tIns="47786" rIns="95571" bIns="4778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804863" indent="-309563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382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335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28850" indent="-247650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0769D4EB-143C-4704-911B-39826CE12896}" type="slidenum">
              <a:rPr lang="en-US" sz="1300">
                <a:latin typeface="Calibri" pitchFamily="34" charset="0"/>
                <a:ea typeface="ＭＳ Ｐゴシック" pitchFamily="34" charset="-128"/>
              </a:rPr>
              <a:pPr algn="r" eaLnBrk="1" hangingPunct="1"/>
              <a:t>91</a:t>
            </a:fld>
            <a:endParaRPr lang="en-US" sz="13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407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472" y="4716947"/>
            <a:ext cx="4982732" cy="44674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3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BD3CA-3665-4F7D-AC02-286A14CFA621}" type="slidenum">
              <a:rPr lang="fr-FR"/>
              <a:pPr/>
              <a:t>10</a:t>
            </a:fld>
            <a:endParaRPr lang="fr-FR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6947"/>
            <a:ext cx="5438748" cy="44674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3" tIns="45717" rIns="91433" bIns="45717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472" y="4715406"/>
            <a:ext cx="4982732" cy="44659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728" tIns="46363" rIns="92728" bIns="46363"/>
          <a:lstStyle/>
          <a:p>
            <a:endParaRPr lang="en-GB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472" y="4715406"/>
            <a:ext cx="4982732" cy="44659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728" tIns="46363" rIns="92728" bIns="46363"/>
          <a:lstStyle/>
          <a:p>
            <a:endParaRPr lang="en-GB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64" y="4716947"/>
            <a:ext cx="5438748" cy="44674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3" tIns="45717" rIns="91433" bIns="45717"/>
          <a:lstStyle/>
          <a:p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C7558-9177-44FB-B38C-59894B39285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39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3AB75-A76E-4E28-9FDC-88DBD49CBEC1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2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70F3F-4D11-425E-89A8-35DBE7C3EC7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6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88224" y="6453335"/>
            <a:ext cx="2133600" cy="384395"/>
          </a:xfrm>
        </p:spPr>
        <p:txBody>
          <a:bodyPr/>
          <a:lstStyle>
            <a:lvl1pPr>
              <a:defRPr/>
            </a:lvl1pPr>
          </a:lstStyle>
          <a:p>
            <a:fld id="{492858D0-2287-4720-8B9D-A6AA04273D4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78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21169-D02E-453E-864C-DE902F52CB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70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BE7ED-8113-4744-B7E4-CC59EBD4F4C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5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9239A-1610-4621-AFEC-1A7C91C3AB3F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30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97FD2-605F-4ACC-A49A-2EC8316DAAA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95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B0895-0FF8-4EA5-8B93-DD4248C96724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23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391747-8AF1-48C8-8CB8-5F872F49DA4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88A1F3-24FC-471B-96F8-6C2F228E6E6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39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fr-FR" smtClean="0"/>
              <a:t>Sept. 2011</a:t>
            </a: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9750" y="6524625"/>
            <a:ext cx="8064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240" y="6525344"/>
            <a:ext cx="2133600" cy="340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FCB4D35-15FA-401E-9EFE-93E7505EB145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85565"/>
            <a:ext cx="1337692" cy="57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ric.madelaine@inria.fr" TargetMode="External"/><Relationship Id="rId2" Type="http://schemas.openxmlformats.org/officeDocument/2006/relationships/hyperlink" Target="https://team.inria.fr/scal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bzhu@sei.ecnu.edu.cn" TargetMode="External"/><Relationship Id="rId4" Type="http://schemas.openxmlformats.org/officeDocument/2006/relationships/hyperlink" Target="mailto:mzhang@sei.ecnu.edu.c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innaker-rfid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team.inria.fr/scale/Vercor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op.inria.fr/members/Eric.Madelaine/Teaching/Ubinet2010/2006-GCM-GridsWork.ppt" TargetMode="External"/><Relationship Id="rId7" Type="http://schemas.openxmlformats.org/officeDocument/2006/relationships/hyperlink" Target="http://hal.inria.fr/inria-00621264/" TargetMode="External"/><Relationship Id="rId2" Type="http://schemas.openxmlformats.org/officeDocument/2006/relationships/hyperlink" Target="http://fractal.objectwe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am.inria.fr/scale/Vercors" TargetMode="External"/><Relationship Id="rId5" Type="http://schemas.openxmlformats.org/officeDocument/2006/relationships/hyperlink" Target="http://hal.inria.fr/index.php?halsid=o3253cd31tsjbo0bo40ogqas53&amp;view_this_doc=tel-00625248" TargetMode="External"/><Relationship Id="rId4" Type="http://schemas.openxmlformats.org/officeDocument/2006/relationships/hyperlink" Target="http://hal.inria.fr/hal-00761073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team.inria.fr/scale/software/vercors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512" y="1916833"/>
            <a:ext cx="8964488" cy="1872208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MDE for (large scale) </a:t>
            </a:r>
            <a:br>
              <a:rPr lang="en-US" sz="3600" b="1" dirty="0" smtClean="0">
                <a:solidFill>
                  <a:srgbClr val="0070C0"/>
                </a:solidFill>
              </a:rPr>
            </a:br>
            <a:r>
              <a:rPr lang="en-US" sz="3600" b="1" dirty="0" smtClean="0">
                <a:solidFill>
                  <a:srgbClr val="0070C0"/>
                </a:solidFill>
              </a:rPr>
              <a:t>safe distributed </a:t>
            </a:r>
            <a:r>
              <a:rPr lang="en-US" sz="3600" b="1" dirty="0">
                <a:solidFill>
                  <a:srgbClr val="0070C0"/>
                </a:solidFill>
              </a:rPr>
              <a:t>systems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79912" y="3933056"/>
            <a:ext cx="5216451" cy="2304256"/>
          </a:xfrm>
        </p:spPr>
        <p:txBody>
          <a:bodyPr/>
          <a:lstStyle/>
          <a:p>
            <a:pPr algn="l">
              <a:lnSpc>
                <a:spcPct val="60000"/>
              </a:lnSpc>
            </a:pPr>
            <a:r>
              <a:rPr lang="en-GB" dirty="0">
                <a:solidFill>
                  <a:srgbClr val="FF0000"/>
                </a:solidFill>
              </a:rPr>
              <a:t>Eric Madelaine</a:t>
            </a:r>
          </a:p>
          <a:p>
            <a:pPr algn="l">
              <a:lnSpc>
                <a:spcPct val="60000"/>
              </a:lnSpc>
            </a:pPr>
            <a:r>
              <a:rPr lang="en-GB" sz="2400" dirty="0" smtClean="0">
                <a:solidFill>
                  <a:srgbClr val="FF0000"/>
                </a:solidFill>
              </a:rPr>
              <a:t>eric.madelaine@inria.fr</a:t>
            </a:r>
            <a:endParaRPr lang="en-GB" sz="2400" dirty="0">
              <a:solidFill>
                <a:srgbClr val="FF0000"/>
              </a:solidFill>
            </a:endParaRPr>
          </a:p>
          <a:p>
            <a:pPr algn="l">
              <a:lnSpc>
                <a:spcPct val="60000"/>
              </a:lnSpc>
            </a:pPr>
            <a:endParaRPr lang="en-GB" sz="2800" dirty="0">
              <a:solidFill>
                <a:srgbClr val="FF0000"/>
              </a:solidFill>
            </a:endParaRPr>
          </a:p>
          <a:p>
            <a:pPr algn="l">
              <a:lnSpc>
                <a:spcPct val="60000"/>
              </a:lnSpc>
            </a:pPr>
            <a:r>
              <a:rPr lang="en-GB" sz="2400" dirty="0"/>
              <a:t>INRIA </a:t>
            </a:r>
            <a:r>
              <a:rPr lang="en-GB" sz="2400" dirty="0" smtClean="0"/>
              <a:t>Sophia-</a:t>
            </a:r>
            <a:r>
              <a:rPr lang="en-GB" sz="2400" dirty="0" err="1" smtClean="0"/>
              <a:t>Antipolis</a:t>
            </a:r>
            <a:endParaRPr lang="en-GB" sz="2400" dirty="0" smtClean="0"/>
          </a:p>
          <a:p>
            <a:pPr algn="l">
              <a:lnSpc>
                <a:spcPct val="60000"/>
              </a:lnSpc>
            </a:pPr>
            <a:r>
              <a:rPr lang="en-GB" sz="2400" dirty="0" smtClean="0"/>
              <a:t>University of Nice Sophia </a:t>
            </a:r>
            <a:r>
              <a:rPr lang="en-GB" sz="2400" dirty="0" err="1" smtClean="0"/>
              <a:t>Antipolis</a:t>
            </a:r>
            <a:endParaRPr lang="en-GB" sz="2400" dirty="0" smtClean="0"/>
          </a:p>
          <a:p>
            <a:pPr algn="l">
              <a:lnSpc>
                <a:spcPct val="60000"/>
              </a:lnSpc>
            </a:pPr>
            <a:endParaRPr lang="en-GB" sz="2400" dirty="0"/>
          </a:p>
          <a:p>
            <a:pPr algn="l">
              <a:lnSpc>
                <a:spcPct val="60000"/>
              </a:lnSpc>
            </a:pPr>
            <a:r>
              <a:rPr lang="en-GB" sz="2800" dirty="0" smtClean="0"/>
              <a:t>SCALE  team</a:t>
            </a:r>
            <a:endParaRPr lang="en-GB" sz="2800" dirty="0"/>
          </a:p>
          <a:p>
            <a:pPr algn="l">
              <a:lnSpc>
                <a:spcPct val="60000"/>
              </a:lnSpc>
            </a:pP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4213" y="1557338"/>
            <a:ext cx="7848600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fr-FR" sz="4400">
              <a:solidFill>
                <a:schemeClr val="tx2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9512" y="282134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MDE@SEI  Summer School        INRIA – ECNU          Shanghai  July 16-17 2015</a:t>
            </a:r>
            <a:endParaRPr lang="fr-FR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AGENDA (part 1)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484784"/>
            <a:ext cx="8424862" cy="4752975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Context and Motivation: 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2000" dirty="0" smtClean="0"/>
              <a:t>A short introduction to (safe) component-based applications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academic </a:t>
            </a:r>
            <a:r>
              <a:rPr lang="en-US" sz="1800" dirty="0"/>
              <a:t>and industrial examples: </a:t>
            </a:r>
            <a:endParaRPr lang="en-US" sz="1800" dirty="0" smtClean="0"/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Distributed </a:t>
            </a:r>
            <a:r>
              <a:rPr lang="en-US" sz="1800" dirty="0"/>
              <a:t>algorithms;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distributed </a:t>
            </a:r>
            <a:r>
              <a:rPr lang="en-US" sz="1800" dirty="0" err="1"/>
              <a:t>resiliant</a:t>
            </a:r>
            <a:r>
              <a:rPr lang="en-US" sz="1800" dirty="0"/>
              <a:t> industrial infrastructure;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err="1"/>
              <a:t>QoS</a:t>
            </a:r>
            <a:r>
              <a:rPr lang="en-US" sz="1800" dirty="0"/>
              <a:t>-aware elastic architecture for Cloud applications </a:t>
            </a:r>
          </a:p>
          <a:p>
            <a:pPr marL="457200" indent="-457200" algn="l">
              <a:buAutoNum type="arabicParenR"/>
            </a:pPr>
            <a:r>
              <a:rPr lang="en-US" sz="2400" dirty="0" smtClean="0"/>
              <a:t>Formal Methods and Component models: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/>
              <a:t>Vocabulary and </a:t>
            </a:r>
            <a:r>
              <a:rPr lang="en-US" sz="1800" dirty="0" smtClean="0"/>
              <a:t>context:</a:t>
            </a:r>
            <a:endParaRPr lang="en-US" sz="1800" dirty="0"/>
          </a:p>
          <a:p>
            <a:pPr marL="1081088" lvl="3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800" dirty="0"/>
              <a:t>specification, modeling, testing, verification…: Formal methods in the design flow of distributed/embedded systems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Fractal/GCM: a </a:t>
            </a:r>
            <a:r>
              <a:rPr lang="en-US" sz="1800" dirty="0"/>
              <a:t>component-based programming model for safe distributed applications </a:t>
            </a:r>
          </a:p>
          <a:p>
            <a:pPr marL="457200" indent="-457200" algn="l">
              <a:buAutoNum type="arabicParenR"/>
            </a:pPr>
            <a:r>
              <a:rPr lang="fr-FR" sz="2400" dirty="0" smtClean="0"/>
              <a:t>VCE (</a:t>
            </a:r>
            <a:r>
              <a:rPr lang="fr-FR" sz="2400" dirty="0" err="1" smtClean="0"/>
              <a:t>VerCors</a:t>
            </a:r>
            <a:r>
              <a:rPr lang="fr-FR" sz="2400" dirty="0" smtClean="0"/>
              <a:t> Component Editor): </a:t>
            </a:r>
            <a:r>
              <a:rPr lang="fr-FR" sz="1800" dirty="0"/>
              <a:t>a model-</a:t>
            </a:r>
            <a:r>
              <a:rPr lang="fr-FR" sz="1800" dirty="0" err="1"/>
              <a:t>driven</a:t>
            </a:r>
            <a:r>
              <a:rPr lang="fr-FR" sz="1800" dirty="0"/>
              <a:t> </a:t>
            </a:r>
            <a:r>
              <a:rPr lang="fr-FR" sz="1800" dirty="0" err="1"/>
              <a:t>specification</a:t>
            </a:r>
            <a:r>
              <a:rPr lang="fr-FR" sz="1800" dirty="0"/>
              <a:t> </a:t>
            </a:r>
            <a:r>
              <a:rPr lang="fr-FR" sz="1800" dirty="0" err="1"/>
              <a:t>environment</a:t>
            </a:r>
            <a:r>
              <a:rPr lang="fr-FR" sz="1800" dirty="0"/>
              <a:t> for </a:t>
            </a:r>
            <a:r>
              <a:rPr lang="fr-FR" sz="1800" dirty="0" smtClean="0"/>
              <a:t>GCM.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608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Composite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0768"/>
            <a:ext cx="8229600" cy="4204370"/>
          </a:xfrm>
        </p:spPr>
        <p:txBody>
          <a:bodyPr/>
          <a:lstStyle/>
          <a:p>
            <a:r>
              <a:rPr lang="en-US" sz="2400" dirty="0" smtClean="0"/>
              <a:t>Create a new “</a:t>
            </a:r>
            <a:r>
              <a:rPr lang="en-US" sz="2400" dirty="0" err="1" smtClean="0"/>
              <a:t>Composite”project</a:t>
            </a:r>
            <a:r>
              <a:rPr lang="en-US" sz="2400" dirty="0" smtClean="0"/>
              <a:t>. Build </a:t>
            </a:r>
            <a:r>
              <a:rPr lang="en-US" sz="2400" dirty="0"/>
              <a:t>a composite component, with :</a:t>
            </a:r>
            <a:endParaRPr lang="fr-FR" sz="2400" dirty="0"/>
          </a:p>
          <a:p>
            <a:r>
              <a:rPr lang="en-US" sz="2400" dirty="0"/>
              <a:t>Outside:</a:t>
            </a:r>
            <a:endParaRPr lang="fr-FR" sz="2400" dirty="0"/>
          </a:p>
          <a:p>
            <a:pPr lvl="1"/>
            <a:r>
              <a:rPr lang="en-US" sz="2000" dirty="0"/>
              <a:t>1 </a:t>
            </a:r>
            <a:r>
              <a:rPr lang="en-US" sz="2000" dirty="0" err="1"/>
              <a:t>serveur</a:t>
            </a:r>
            <a:r>
              <a:rPr lang="en-US" sz="2000" dirty="0"/>
              <a:t> interface SI</a:t>
            </a:r>
            <a:endParaRPr lang="fr-FR" sz="2000" dirty="0"/>
          </a:p>
          <a:p>
            <a:pPr lvl="1"/>
            <a:r>
              <a:rPr lang="en-US" sz="2000" dirty="0"/>
              <a:t>2 client interface CI1, CI2</a:t>
            </a:r>
            <a:endParaRPr lang="fr-FR" sz="2000" dirty="0"/>
          </a:p>
          <a:p>
            <a:pPr lvl="1"/>
            <a:r>
              <a:rPr lang="en-US" sz="2000" dirty="0"/>
              <a:t>A number of control (NF) interfaces</a:t>
            </a:r>
            <a:endParaRPr lang="fr-FR" sz="2000" dirty="0"/>
          </a:p>
          <a:p>
            <a:r>
              <a:rPr lang="en-US" sz="2400" dirty="0"/>
              <a:t>Inside:</a:t>
            </a:r>
            <a:endParaRPr lang="fr-FR" sz="2400" dirty="0"/>
          </a:p>
          <a:p>
            <a:pPr lvl="1"/>
            <a:r>
              <a:rPr lang="en-US" sz="2000" dirty="0"/>
              <a:t>2 subcomponents</a:t>
            </a:r>
            <a:endParaRPr lang="fr-FR" sz="2000" dirty="0"/>
          </a:p>
          <a:p>
            <a:pPr lvl="1"/>
            <a:r>
              <a:rPr lang="en-US" sz="2000" dirty="0"/>
              <a:t>One connected to SI</a:t>
            </a:r>
            <a:endParaRPr lang="fr-FR" sz="2000" dirty="0"/>
          </a:p>
          <a:p>
            <a:pPr lvl="1"/>
            <a:r>
              <a:rPr lang="en-US" sz="2000" dirty="0"/>
              <a:t>Each connected to one client interface</a:t>
            </a:r>
            <a:endParaRPr lang="fr-FR" sz="2000" dirty="0"/>
          </a:p>
          <a:p>
            <a:pPr lvl="1"/>
            <a:r>
              <a:rPr lang="en-US" sz="2000" dirty="0"/>
              <a:t>One binding between them</a:t>
            </a:r>
            <a:endParaRPr lang="fr-FR" sz="2000" dirty="0"/>
          </a:p>
          <a:p>
            <a:r>
              <a:rPr lang="en-US" sz="2400" dirty="0"/>
              <a:t>Check its validity and produce the </a:t>
            </a:r>
            <a:r>
              <a:rPr lang="en-US" sz="2400" dirty="0" smtClean="0"/>
              <a:t>ADL</a:t>
            </a:r>
            <a:endParaRPr lang="fr-FR" sz="2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0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Composite, multicast, matrix</a:t>
            </a:r>
            <a:br>
              <a:rPr lang="en-US" sz="4000" dirty="0"/>
            </a:b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420938"/>
            <a:ext cx="8229600" cy="31242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Build a composite component, with:</a:t>
            </a:r>
          </a:p>
          <a:p>
            <a:r>
              <a:rPr lang="en-US" sz="2800" dirty="0"/>
              <a:t>One server interface, with an internal multicast interface</a:t>
            </a:r>
          </a:p>
          <a:p>
            <a:r>
              <a:rPr lang="en-US" sz="2800" dirty="0"/>
              <a:t>2 x 3 subcomponents representing matrix blocks, each linked to its left </a:t>
            </a:r>
            <a:r>
              <a:rPr lang="en-US" sz="2800" dirty="0" smtClean="0"/>
              <a:t>and up </a:t>
            </a:r>
            <a:r>
              <a:rPr lang="en-US" sz="2800" dirty="0" err="1" smtClean="0"/>
              <a:t>neighbours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81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en-US"/>
              <a:t>Exercice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435975" cy="4525962"/>
          </a:xfrm>
        </p:spPr>
        <p:txBody>
          <a:bodyPr/>
          <a:lstStyle/>
          <a:p>
            <a:r>
              <a:rPr lang="en-US"/>
              <a:t>Analyze this diagram (semantics, errors, …)</a:t>
            </a:r>
          </a:p>
        </p:txBody>
      </p:sp>
      <p:pic>
        <p:nvPicPr>
          <p:cNvPr id="418820" name="Picture 4" descr="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1847850"/>
            <a:ext cx="6011863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cars scenario</a:t>
            </a:r>
            <a:br>
              <a:rPr lang="en-US" dirty="0" smtClean="0"/>
            </a:br>
            <a:r>
              <a:rPr lang="en-US" sz="3200" i="1" dirty="0" smtClean="0"/>
              <a:t>(from Chen </a:t>
            </a:r>
            <a:r>
              <a:rPr lang="en-US" sz="3200" i="1" dirty="0" err="1" smtClean="0"/>
              <a:t>Yanwen</a:t>
            </a:r>
            <a:r>
              <a:rPr lang="en-US" sz="3200" i="1" dirty="0" smtClean="0"/>
              <a:t> PhD research)</a:t>
            </a:r>
            <a:endParaRPr lang="en-US" sz="3200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14" y="2696515"/>
            <a:ext cx="5028571" cy="23333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3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1" y="1628800"/>
            <a:ext cx="8853660" cy="446449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5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Specific timed model </a:t>
            </a:r>
            <a:br>
              <a:rPr lang="en-US" sz="4000" dirty="0" smtClean="0"/>
            </a:br>
            <a:r>
              <a:rPr lang="en-US" sz="4000" dirty="0" smtClean="0"/>
              <a:t>transition language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This use-case was originally built for a timed version of the semantic formalism.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But in the exercises today, only consider the untimed fragment, by dropping the clocks and the time variables.</a:t>
            </a:r>
          </a:p>
          <a:p>
            <a:pPr marL="400050" lvl="1" indent="0">
              <a:buNone/>
            </a:pPr>
            <a:r>
              <a:rPr lang="en-US" sz="2000" dirty="0" smtClean="0"/>
              <a:t>E.g. in the </a:t>
            </a:r>
            <a:r>
              <a:rPr lang="en-US" sz="2000" dirty="0" err="1" smtClean="0"/>
              <a:t>CommIni</a:t>
            </a:r>
            <a:r>
              <a:rPr lang="en-US" sz="2000" dirty="0" smtClean="0"/>
              <a:t> component: </a:t>
            </a:r>
          </a:p>
          <a:p>
            <a:pPr marL="400050" lvl="1" indent="0" algn="ctr">
              <a:buNone/>
            </a:pPr>
            <a:r>
              <a:rPr lang="en-US" sz="2400" dirty="0"/>
              <a:t>	</a:t>
            </a:r>
            <a:r>
              <a:rPr lang="en-US" sz="2400" dirty="0" smtClean="0"/>
              <a:t>C </a:t>
            </a:r>
            <a:r>
              <a:rPr lang="en-US" sz="2400" baseline="-25000" dirty="0" smtClean="0"/>
              <a:t>?</a:t>
            </a:r>
            <a:r>
              <a:rPr lang="en-US" sz="2400" baseline="-25000" dirty="0" err="1" smtClean="0"/>
              <a:t>Cmd</a:t>
            </a:r>
            <a:r>
              <a:rPr lang="en-US" sz="2400" baseline="-25000" dirty="0" smtClean="0"/>
              <a:t>(Ins) </a:t>
            </a:r>
            <a:r>
              <a:rPr lang="en-US" sz="2400" dirty="0" smtClean="0"/>
              <a:t>t </a:t>
            </a:r>
            <a:r>
              <a:rPr lang="en-US" sz="2400" baseline="-25000" dirty="0" smtClean="0"/>
              <a:t>C   </a:t>
            </a:r>
            <a:r>
              <a:rPr lang="en-US" sz="2400" dirty="0" smtClean="0">
                <a:sym typeface="Wingdings" panose="05000000000000000000" pitchFamily="2" charset="2"/>
              </a:rPr>
              <a:t>   ?</a:t>
            </a:r>
            <a:r>
              <a:rPr lang="en-US" sz="2400" dirty="0" err="1" smtClean="0">
                <a:sym typeface="Wingdings" panose="05000000000000000000" pitchFamily="2" charset="2"/>
              </a:rPr>
              <a:t>Cmd</a:t>
            </a:r>
            <a:r>
              <a:rPr lang="en-US" sz="2400" dirty="0" smtClean="0">
                <a:sym typeface="Wingdings" panose="05000000000000000000" pitchFamily="2" charset="2"/>
              </a:rPr>
              <a:t>(Ins)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sym typeface="Wingdings" panose="05000000000000000000" pitchFamily="2" charset="2"/>
              </a:rPr>
              <a:t>GCM : RPC style here  versus  message oriented</a:t>
            </a:r>
          </a:p>
          <a:p>
            <a:pPr marL="400050" lvl="1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		(= no return value)</a:t>
            </a:r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Exercice</a:t>
            </a:r>
            <a:r>
              <a:rPr lang="en-US" dirty="0" smtClean="0"/>
              <a:t> 1:</a:t>
            </a:r>
            <a:br>
              <a:rPr lang="en-US" dirty="0" smtClean="0"/>
            </a:b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Build a VCE architecture diagram, for the Car0 component, with its 3 subcomponents:</a:t>
            </a:r>
          </a:p>
          <a:p>
            <a:pPr marL="971550" lvl="1" indent="-571500">
              <a:buFont typeface="+mj-lt"/>
              <a:buAutoNum type="alphaLcPeriod"/>
            </a:pPr>
            <a:r>
              <a:rPr lang="en-US" sz="2400" dirty="0" smtClean="0"/>
              <a:t>Only the architecture (components, interfaces, bindings) in this first step.</a:t>
            </a:r>
          </a:p>
          <a:p>
            <a:pPr marL="971550" lvl="1" indent="-571500">
              <a:buFont typeface="+mj-lt"/>
              <a:buAutoNum type="alphaLcPeriod"/>
            </a:pPr>
            <a:r>
              <a:rPr lang="en-US" sz="2400" dirty="0" smtClean="0"/>
              <a:t>Respect the interface names.</a:t>
            </a:r>
          </a:p>
          <a:p>
            <a:pPr marL="971550" lvl="1" indent="-571500">
              <a:buFont typeface="+mj-lt"/>
              <a:buAutoNum type="alphaLcPeriod"/>
            </a:pPr>
            <a:endParaRPr lang="en-US" sz="2400" dirty="0"/>
          </a:p>
          <a:p>
            <a:pPr marL="571500" indent="-571500">
              <a:buFont typeface="+mj-lt"/>
              <a:buAutoNum type="arabicPeriod"/>
            </a:pPr>
            <a:r>
              <a:rPr lang="en-US" sz="2800" dirty="0" smtClean="0"/>
              <a:t>Add a service interface accepting messages from the car driver. Name it “Driver”.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800" dirty="0" smtClean="0"/>
              <a:t>Check the diagram validity.</a:t>
            </a:r>
            <a:endParaRPr lang="en-US" sz="28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Exercice</a:t>
            </a:r>
            <a:r>
              <a:rPr lang="en-US" dirty="0" smtClean="0"/>
              <a:t> 2:</a:t>
            </a:r>
            <a:br>
              <a:rPr lang="en-US" dirty="0" smtClean="0"/>
            </a:br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Channels here are primitive components with a specific behavior template: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Draw a primitive component with interfaces S1 and C1. Build the UML class diagram of these interfaces, and of the implementation class for the method “In” of the service interface S1.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542536"/>
            <a:ext cx="3501304" cy="13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Exercice</a:t>
            </a:r>
            <a:r>
              <a:rPr lang="en-US" dirty="0" smtClean="0"/>
              <a:t> 3:</a:t>
            </a:r>
            <a:br>
              <a:rPr lang="en-US" dirty="0" smtClean="0"/>
            </a:br>
            <a:r>
              <a:rPr lang="en-US" dirty="0" smtClean="0"/>
              <a:t>Channels behavior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 channel repeatedly receives “In” requests on its service interface. The “In” method receives a parameter, calls the “Out” method on the client interface, then returns.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Attach </a:t>
            </a:r>
            <a:r>
              <a:rPr lang="en-US" sz="2400" dirty="0"/>
              <a:t>a state-machine specifying the behavior of the service method </a:t>
            </a:r>
            <a:r>
              <a:rPr lang="en-US" sz="2400" dirty="0" smtClean="0"/>
              <a:t>“In”.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Use </a:t>
            </a:r>
            <a:r>
              <a:rPr lang="en-US" sz="2400" dirty="0" err="1" smtClean="0"/>
              <a:t>xtext</a:t>
            </a:r>
            <a:r>
              <a:rPr lang="en-US" sz="2400" dirty="0" smtClean="0"/>
              <a:t> to create the label of the “</a:t>
            </a:r>
            <a:r>
              <a:rPr lang="en-US" sz="2400" dirty="0" err="1" smtClean="0"/>
              <a:t>C.Out</a:t>
            </a:r>
            <a:r>
              <a:rPr lang="en-US" sz="2400" dirty="0" smtClean="0"/>
              <a:t>” transition of this machine.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28800"/>
            <a:ext cx="3501304" cy="1334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1064" y="268958"/>
            <a:ext cx="1763688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Tutorial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Section 2.9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Exercice</a:t>
            </a:r>
            <a:r>
              <a:rPr lang="en-US" dirty="0" smtClean="0"/>
              <a:t> 4:</a:t>
            </a:r>
            <a:br>
              <a:rPr lang="en-US" dirty="0" smtClean="0"/>
            </a:br>
            <a:r>
              <a:rPr lang="en-US" dirty="0" err="1" smtClean="0"/>
              <a:t>CommIni</a:t>
            </a:r>
            <a:r>
              <a:rPr lang="en-US" dirty="0" smtClean="0"/>
              <a:t> component</a:t>
            </a:r>
            <a:endParaRPr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98" y="1976618"/>
            <a:ext cx="6395254" cy="485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2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636-A646-4E05-AD34-7CE9A79D9ABD}" type="slidenum">
              <a:rPr lang="en-US" altLang="fr-FR"/>
              <a:pPr/>
              <a:t>11</a:t>
            </a:fld>
            <a:endParaRPr lang="en-US" altLang="fr-FR"/>
          </a:p>
        </p:txBody>
      </p:sp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63514"/>
            <a:ext cx="8586612" cy="960437"/>
          </a:xfrm>
        </p:spPr>
        <p:txBody>
          <a:bodyPr/>
          <a:lstStyle/>
          <a:p>
            <a:r>
              <a:rPr lang="en-US" altLang="fr-FR" sz="3600" b="1" dirty="0" smtClean="0">
                <a:solidFill>
                  <a:srgbClr val="0070C0"/>
                </a:solidFill>
              </a:rPr>
              <a:t>The Fractal </a:t>
            </a:r>
            <a:r>
              <a:rPr lang="en-US" altLang="fr-FR" sz="3600" b="1" dirty="0">
                <a:solidFill>
                  <a:srgbClr val="0070C0"/>
                </a:solidFill>
              </a:rPr>
              <a:t>hierarchical model </a:t>
            </a:r>
            <a:r>
              <a:rPr lang="en-US" altLang="fr-FR" sz="3200" dirty="0" smtClean="0">
                <a:solidFill>
                  <a:schemeClr val="tx2"/>
                </a:solidFill>
              </a:rPr>
              <a:t> </a:t>
            </a:r>
            <a:endParaRPr lang="en-GB" altLang="fr-FR" sz="2400" dirty="0">
              <a:solidFill>
                <a:schemeClr val="tx1"/>
              </a:solidFill>
            </a:endParaRPr>
          </a:p>
        </p:txBody>
      </p:sp>
      <p:sp>
        <p:nvSpPr>
          <p:cNvPr id="610307" name="Text Box 3"/>
          <p:cNvSpPr txBox="1">
            <a:spLocks noChangeArrowheads="1"/>
          </p:cNvSpPr>
          <p:nvPr/>
        </p:nvSpPr>
        <p:spPr bwMode="auto">
          <a:xfrm>
            <a:off x="4783667" y="2921001"/>
            <a:ext cx="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altLang="fr-FR" b="0">
              <a:latin typeface="Utopia" pitchFamily="16" charset="0"/>
            </a:endParaRPr>
          </a:p>
        </p:txBody>
      </p:sp>
      <p:sp>
        <p:nvSpPr>
          <p:cNvPr id="610308" name="Text Box 4"/>
          <p:cNvSpPr txBox="1">
            <a:spLocks noChangeArrowheads="1"/>
          </p:cNvSpPr>
          <p:nvPr/>
        </p:nvSpPr>
        <p:spPr bwMode="auto">
          <a:xfrm>
            <a:off x="4758267" y="2840038"/>
            <a:ext cx="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altLang="fr-FR" b="0">
              <a:latin typeface="Utopia" pitchFamily="16" charset="0"/>
            </a:endParaRPr>
          </a:p>
        </p:txBody>
      </p:sp>
      <p:sp>
        <p:nvSpPr>
          <p:cNvPr id="610309" name="Text Box 5"/>
          <p:cNvSpPr txBox="1">
            <a:spLocks noChangeArrowheads="1"/>
          </p:cNvSpPr>
          <p:nvPr/>
        </p:nvSpPr>
        <p:spPr bwMode="auto">
          <a:xfrm>
            <a:off x="4711700" y="3024188"/>
            <a:ext cx="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altLang="fr-FR" b="0">
              <a:latin typeface="Utopia" pitchFamily="16" charset="0"/>
            </a:endParaRPr>
          </a:p>
        </p:txBody>
      </p:sp>
      <p:grpSp>
        <p:nvGrpSpPr>
          <p:cNvPr id="610310" name="Group 6"/>
          <p:cNvGrpSpPr>
            <a:grpSpLocks/>
          </p:cNvGrpSpPr>
          <p:nvPr/>
        </p:nvGrpSpPr>
        <p:grpSpPr bwMode="auto">
          <a:xfrm>
            <a:off x="3519312" y="2111376"/>
            <a:ext cx="386644" cy="93663"/>
            <a:chOff x="1859" y="615"/>
            <a:chExt cx="279" cy="101"/>
          </a:xfrm>
        </p:grpSpPr>
        <p:sp>
          <p:nvSpPr>
            <p:cNvPr id="610311" name="Line 7"/>
            <p:cNvSpPr>
              <a:spLocks noChangeShapeType="1"/>
            </p:cNvSpPr>
            <p:nvPr/>
          </p:nvSpPr>
          <p:spPr bwMode="auto">
            <a:xfrm flipH="1" flipV="1">
              <a:off x="1858" y="615"/>
              <a:ext cx="282" cy="5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12" name="Line 8"/>
            <p:cNvSpPr>
              <a:spLocks noChangeShapeType="1"/>
            </p:cNvSpPr>
            <p:nvPr/>
          </p:nvSpPr>
          <p:spPr bwMode="auto">
            <a:xfrm flipH="1">
              <a:off x="1996" y="624"/>
              <a:ext cx="4" cy="93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10313" name="Text Box 9"/>
          <p:cNvSpPr txBox="1">
            <a:spLocks noChangeArrowheads="1"/>
          </p:cNvSpPr>
          <p:nvPr/>
        </p:nvSpPr>
        <p:spPr bwMode="auto">
          <a:xfrm>
            <a:off x="3307644" y="1692275"/>
            <a:ext cx="993862" cy="3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 dirty="0">
                <a:latin typeface="Courier" pitchFamily="49" charset="0"/>
              </a:rPr>
              <a:t>Attribute</a:t>
            </a:r>
          </a:p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 dirty="0">
                <a:latin typeface="Courier" pitchFamily="49" charset="0"/>
              </a:rPr>
              <a:t>Controller</a:t>
            </a:r>
          </a:p>
        </p:txBody>
      </p:sp>
      <p:grpSp>
        <p:nvGrpSpPr>
          <p:cNvPr id="610314" name="Group 10"/>
          <p:cNvGrpSpPr>
            <a:grpSpLocks/>
          </p:cNvGrpSpPr>
          <p:nvPr/>
        </p:nvGrpSpPr>
        <p:grpSpPr bwMode="auto">
          <a:xfrm>
            <a:off x="4720168" y="2114551"/>
            <a:ext cx="386644" cy="93663"/>
            <a:chOff x="2720" y="615"/>
            <a:chExt cx="279" cy="101"/>
          </a:xfrm>
        </p:grpSpPr>
        <p:sp>
          <p:nvSpPr>
            <p:cNvPr id="610315" name="Line 11"/>
            <p:cNvSpPr>
              <a:spLocks noChangeShapeType="1"/>
            </p:cNvSpPr>
            <p:nvPr/>
          </p:nvSpPr>
          <p:spPr bwMode="auto">
            <a:xfrm flipH="1" flipV="1">
              <a:off x="2719" y="615"/>
              <a:ext cx="282" cy="5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16" name="Line 12"/>
            <p:cNvSpPr>
              <a:spLocks noChangeShapeType="1"/>
            </p:cNvSpPr>
            <p:nvPr/>
          </p:nvSpPr>
          <p:spPr bwMode="auto">
            <a:xfrm flipH="1">
              <a:off x="2857" y="624"/>
              <a:ext cx="4" cy="93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10317" name="Text Box 13"/>
          <p:cNvSpPr txBox="1">
            <a:spLocks noChangeArrowheads="1"/>
          </p:cNvSpPr>
          <p:nvPr/>
        </p:nvSpPr>
        <p:spPr bwMode="auto">
          <a:xfrm>
            <a:off x="4531078" y="1719263"/>
            <a:ext cx="993862" cy="3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>
                <a:latin typeface="Courier" pitchFamily="49" charset="0"/>
              </a:rPr>
              <a:t>Binding</a:t>
            </a:r>
          </a:p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>
                <a:latin typeface="Courier" pitchFamily="49" charset="0"/>
              </a:rPr>
              <a:t>Controller</a:t>
            </a:r>
          </a:p>
        </p:txBody>
      </p:sp>
      <p:grpSp>
        <p:nvGrpSpPr>
          <p:cNvPr id="610318" name="Group 14"/>
          <p:cNvGrpSpPr>
            <a:grpSpLocks/>
          </p:cNvGrpSpPr>
          <p:nvPr/>
        </p:nvGrpSpPr>
        <p:grpSpPr bwMode="auto">
          <a:xfrm>
            <a:off x="6149622" y="2112963"/>
            <a:ext cx="385234" cy="93662"/>
            <a:chOff x="3613" y="615"/>
            <a:chExt cx="279" cy="101"/>
          </a:xfrm>
        </p:grpSpPr>
        <p:sp>
          <p:nvSpPr>
            <p:cNvPr id="610319" name="Line 15"/>
            <p:cNvSpPr>
              <a:spLocks noChangeShapeType="1"/>
            </p:cNvSpPr>
            <p:nvPr/>
          </p:nvSpPr>
          <p:spPr bwMode="auto">
            <a:xfrm flipH="1" flipV="1">
              <a:off x="3612" y="615"/>
              <a:ext cx="282" cy="5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20" name="Line 16"/>
            <p:cNvSpPr>
              <a:spLocks noChangeShapeType="1"/>
            </p:cNvSpPr>
            <p:nvPr/>
          </p:nvSpPr>
          <p:spPr bwMode="auto">
            <a:xfrm flipH="1">
              <a:off x="3751" y="624"/>
              <a:ext cx="4" cy="93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10321" name="Text Box 17"/>
          <p:cNvSpPr txBox="1">
            <a:spLocks noChangeArrowheads="1"/>
          </p:cNvSpPr>
          <p:nvPr/>
        </p:nvSpPr>
        <p:spPr bwMode="auto">
          <a:xfrm>
            <a:off x="5884333" y="1704975"/>
            <a:ext cx="993862" cy="3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>
                <a:latin typeface="Courier" pitchFamily="49" charset="0"/>
              </a:rPr>
              <a:t>Lifecycle</a:t>
            </a:r>
          </a:p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>
                <a:latin typeface="Courier" pitchFamily="49" charset="0"/>
              </a:rPr>
              <a:t>Controller</a:t>
            </a:r>
          </a:p>
        </p:txBody>
      </p:sp>
      <p:grpSp>
        <p:nvGrpSpPr>
          <p:cNvPr id="610322" name="Group 18"/>
          <p:cNvGrpSpPr>
            <a:grpSpLocks/>
          </p:cNvGrpSpPr>
          <p:nvPr/>
        </p:nvGrpSpPr>
        <p:grpSpPr bwMode="auto">
          <a:xfrm>
            <a:off x="7192434" y="2125663"/>
            <a:ext cx="385233" cy="93662"/>
            <a:chOff x="4506" y="615"/>
            <a:chExt cx="279" cy="101"/>
          </a:xfrm>
        </p:grpSpPr>
        <p:sp>
          <p:nvSpPr>
            <p:cNvPr id="610323" name="Line 19"/>
            <p:cNvSpPr>
              <a:spLocks noChangeShapeType="1"/>
            </p:cNvSpPr>
            <p:nvPr/>
          </p:nvSpPr>
          <p:spPr bwMode="auto">
            <a:xfrm flipH="1" flipV="1">
              <a:off x="4505" y="615"/>
              <a:ext cx="282" cy="5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24" name="Line 20"/>
            <p:cNvSpPr>
              <a:spLocks noChangeShapeType="1"/>
            </p:cNvSpPr>
            <p:nvPr/>
          </p:nvSpPr>
          <p:spPr bwMode="auto">
            <a:xfrm flipH="1">
              <a:off x="4644" y="624"/>
              <a:ext cx="4" cy="93"/>
            </a:xfrm>
            <a:prstGeom prst="line">
              <a:avLst/>
            </a:prstGeom>
            <a:noFill/>
            <a:ln w="3168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7061200" y="1738313"/>
            <a:ext cx="993862" cy="3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>
                <a:latin typeface="Courier" pitchFamily="49" charset="0"/>
              </a:rPr>
              <a:t>Content</a:t>
            </a:r>
          </a:p>
          <a:p>
            <a:pPr eaLnBrk="1">
              <a:lnSpc>
                <a:spcPct val="86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300">
                <a:latin typeface="Courier" pitchFamily="49" charset="0"/>
              </a:rPr>
              <a:t>Controller</a:t>
            </a:r>
          </a:p>
        </p:txBody>
      </p:sp>
      <p:sp>
        <p:nvSpPr>
          <p:cNvPr id="610326" name="AutoShape 22"/>
          <p:cNvSpPr>
            <a:spLocks noChangeArrowheads="1"/>
          </p:cNvSpPr>
          <p:nvPr/>
        </p:nvSpPr>
        <p:spPr bwMode="auto">
          <a:xfrm>
            <a:off x="2897012" y="2232025"/>
            <a:ext cx="5264855" cy="3028950"/>
          </a:xfrm>
          <a:prstGeom prst="roundRect">
            <a:avLst>
              <a:gd name="adj" fmla="val 28"/>
            </a:avLst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0327" name="AutoShape 23"/>
          <p:cNvSpPr>
            <a:spLocks noChangeArrowheads="1"/>
          </p:cNvSpPr>
          <p:nvPr/>
        </p:nvSpPr>
        <p:spPr bwMode="auto">
          <a:xfrm>
            <a:off x="3323167" y="2597151"/>
            <a:ext cx="4432300" cy="2608263"/>
          </a:xfrm>
          <a:prstGeom prst="roundRect">
            <a:avLst>
              <a:gd name="adj" fmla="val 3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3420533" y="4733925"/>
            <a:ext cx="807913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800" b="0">
                <a:solidFill>
                  <a:schemeClr val="accent1"/>
                </a:solidFill>
                <a:latin typeface="Arial" pitchFamily="34" charset="0"/>
              </a:rPr>
              <a:t>Content</a:t>
            </a:r>
            <a:endParaRPr lang="en-GB" altLang="fr-FR" b="0">
              <a:solidFill>
                <a:schemeClr val="accent1"/>
              </a:solidFill>
              <a:latin typeface="Utopia" pitchFamily="16" charset="0"/>
            </a:endParaRP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3019778" y="2254250"/>
            <a:ext cx="2295500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800" b="0">
                <a:solidFill>
                  <a:schemeClr val="accent1"/>
                </a:solidFill>
                <a:latin typeface="Arial" pitchFamily="34" charset="0"/>
              </a:rPr>
              <a:t>Controller / membrane</a:t>
            </a:r>
            <a:endParaRPr lang="en-GB" altLang="fr-FR" b="0">
              <a:solidFill>
                <a:schemeClr val="accent1"/>
              </a:solidFill>
              <a:latin typeface="Utopia" pitchFamily="16" charset="0"/>
            </a:endParaRPr>
          </a:p>
        </p:txBody>
      </p:sp>
      <p:grpSp>
        <p:nvGrpSpPr>
          <p:cNvPr id="610330" name="Group 26"/>
          <p:cNvGrpSpPr>
            <a:grpSpLocks/>
          </p:cNvGrpSpPr>
          <p:nvPr/>
        </p:nvGrpSpPr>
        <p:grpSpPr bwMode="auto">
          <a:xfrm>
            <a:off x="2764368" y="3733801"/>
            <a:ext cx="138289" cy="258763"/>
            <a:chOff x="1272" y="2114"/>
            <a:chExt cx="100" cy="279"/>
          </a:xfrm>
        </p:grpSpPr>
        <p:sp>
          <p:nvSpPr>
            <p:cNvPr id="610331" name="Line 27"/>
            <p:cNvSpPr>
              <a:spLocks noChangeShapeType="1"/>
            </p:cNvSpPr>
            <p:nvPr/>
          </p:nvSpPr>
          <p:spPr bwMode="auto">
            <a:xfrm>
              <a:off x="1272" y="2114"/>
              <a:ext cx="1" cy="280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32" name="Line 28"/>
            <p:cNvSpPr>
              <a:spLocks noChangeShapeType="1"/>
            </p:cNvSpPr>
            <p:nvPr/>
          </p:nvSpPr>
          <p:spPr bwMode="auto">
            <a:xfrm>
              <a:off x="1279" y="2253"/>
              <a:ext cx="93" cy="1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10333" name="Group 29"/>
          <p:cNvGrpSpPr>
            <a:grpSpLocks/>
          </p:cNvGrpSpPr>
          <p:nvPr/>
        </p:nvGrpSpPr>
        <p:grpSpPr bwMode="auto">
          <a:xfrm>
            <a:off x="8170333" y="3743326"/>
            <a:ext cx="141111" cy="258763"/>
            <a:chOff x="5179" y="2122"/>
            <a:chExt cx="102" cy="279"/>
          </a:xfrm>
        </p:grpSpPr>
        <p:sp>
          <p:nvSpPr>
            <p:cNvPr id="610334" name="Line 30"/>
            <p:cNvSpPr>
              <a:spLocks noChangeShapeType="1"/>
            </p:cNvSpPr>
            <p:nvPr/>
          </p:nvSpPr>
          <p:spPr bwMode="auto">
            <a:xfrm flipV="1">
              <a:off x="5277" y="2121"/>
              <a:ext cx="5" cy="282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35" name="Line 31"/>
            <p:cNvSpPr>
              <a:spLocks noChangeShapeType="1"/>
            </p:cNvSpPr>
            <p:nvPr/>
          </p:nvSpPr>
          <p:spPr bwMode="auto">
            <a:xfrm flipH="1" flipV="1">
              <a:off x="5178" y="2259"/>
              <a:ext cx="95" cy="5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10336" name="Group 32"/>
          <p:cNvGrpSpPr>
            <a:grpSpLocks/>
          </p:cNvGrpSpPr>
          <p:nvPr/>
        </p:nvGrpSpPr>
        <p:grpSpPr bwMode="auto">
          <a:xfrm>
            <a:off x="7608712" y="3741738"/>
            <a:ext cx="139700" cy="258762"/>
            <a:chOff x="1272" y="2114"/>
            <a:chExt cx="100" cy="279"/>
          </a:xfrm>
        </p:grpSpPr>
        <p:sp>
          <p:nvSpPr>
            <p:cNvPr id="610337" name="Line 33"/>
            <p:cNvSpPr>
              <a:spLocks noChangeShapeType="1"/>
            </p:cNvSpPr>
            <p:nvPr/>
          </p:nvSpPr>
          <p:spPr bwMode="auto">
            <a:xfrm>
              <a:off x="1272" y="2114"/>
              <a:ext cx="1" cy="280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38" name="Line 34"/>
            <p:cNvSpPr>
              <a:spLocks noChangeShapeType="1"/>
            </p:cNvSpPr>
            <p:nvPr/>
          </p:nvSpPr>
          <p:spPr bwMode="auto">
            <a:xfrm>
              <a:off x="1279" y="2253"/>
              <a:ext cx="93" cy="1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10339" name="Group 35"/>
          <p:cNvGrpSpPr>
            <a:grpSpLocks/>
          </p:cNvGrpSpPr>
          <p:nvPr/>
        </p:nvGrpSpPr>
        <p:grpSpPr bwMode="auto">
          <a:xfrm>
            <a:off x="3328812" y="3733801"/>
            <a:ext cx="141111" cy="258763"/>
            <a:chOff x="5179" y="2122"/>
            <a:chExt cx="102" cy="279"/>
          </a:xfrm>
        </p:grpSpPr>
        <p:sp>
          <p:nvSpPr>
            <p:cNvPr id="610340" name="Line 36"/>
            <p:cNvSpPr>
              <a:spLocks noChangeShapeType="1"/>
            </p:cNvSpPr>
            <p:nvPr/>
          </p:nvSpPr>
          <p:spPr bwMode="auto">
            <a:xfrm flipV="1">
              <a:off x="5277" y="2121"/>
              <a:ext cx="5" cy="282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0341" name="Line 37"/>
            <p:cNvSpPr>
              <a:spLocks noChangeShapeType="1"/>
            </p:cNvSpPr>
            <p:nvPr/>
          </p:nvSpPr>
          <p:spPr bwMode="auto">
            <a:xfrm flipH="1" flipV="1">
              <a:off x="5178" y="2259"/>
              <a:ext cx="95" cy="5"/>
            </a:xfrm>
            <a:prstGeom prst="line">
              <a:avLst/>
            </a:prstGeom>
            <a:noFill/>
            <a:ln w="316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10342" name="Group 38"/>
          <p:cNvGrpSpPr>
            <a:grpSpLocks/>
          </p:cNvGrpSpPr>
          <p:nvPr/>
        </p:nvGrpSpPr>
        <p:grpSpPr bwMode="auto">
          <a:xfrm>
            <a:off x="3691467" y="2590800"/>
            <a:ext cx="1593145" cy="1060450"/>
            <a:chOff x="1487" y="1296"/>
            <a:chExt cx="1152" cy="1144"/>
          </a:xfrm>
        </p:grpSpPr>
        <p:sp>
          <p:nvSpPr>
            <p:cNvPr id="610343" name="AutoShape 39"/>
            <p:cNvSpPr>
              <a:spLocks noChangeArrowheads="1"/>
            </p:cNvSpPr>
            <p:nvPr/>
          </p:nvSpPr>
          <p:spPr bwMode="auto">
            <a:xfrm>
              <a:off x="1516" y="1419"/>
              <a:ext cx="1093" cy="1021"/>
            </a:xfrm>
            <a:prstGeom prst="roundRect">
              <a:avLst>
                <a:gd name="adj" fmla="val 28"/>
              </a:avLst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344" name="AutoShape 40"/>
            <p:cNvSpPr>
              <a:spLocks noChangeArrowheads="1"/>
            </p:cNvSpPr>
            <p:nvPr/>
          </p:nvSpPr>
          <p:spPr bwMode="auto">
            <a:xfrm>
              <a:off x="1599" y="1486"/>
              <a:ext cx="920" cy="879"/>
            </a:xfrm>
            <a:prstGeom prst="roundRect">
              <a:avLst>
                <a:gd name="adj" fmla="val 3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345" name="Text Box 41"/>
            <p:cNvSpPr txBox="1">
              <a:spLocks noChangeArrowheads="1"/>
            </p:cNvSpPr>
            <p:nvPr/>
          </p:nvSpPr>
          <p:spPr bwMode="auto">
            <a:xfrm>
              <a:off x="1961" y="1527"/>
              <a:ext cx="0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sp>
          <p:nvSpPr>
            <p:cNvPr id="610346" name="Text Box 42"/>
            <p:cNvSpPr txBox="1">
              <a:spLocks noChangeArrowheads="1"/>
            </p:cNvSpPr>
            <p:nvPr/>
          </p:nvSpPr>
          <p:spPr bwMode="auto">
            <a:xfrm>
              <a:off x="1935" y="1424"/>
              <a:ext cx="0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grpSp>
          <p:nvGrpSpPr>
            <p:cNvPr id="610347" name="Group 43"/>
            <p:cNvGrpSpPr>
              <a:grpSpLocks/>
            </p:cNvGrpSpPr>
            <p:nvPr/>
          </p:nvGrpSpPr>
          <p:grpSpPr bwMode="auto">
            <a:xfrm>
              <a:off x="1487" y="1859"/>
              <a:ext cx="29" cy="87"/>
              <a:chOff x="1272" y="2114"/>
              <a:chExt cx="100" cy="279"/>
            </a:xfrm>
          </p:grpSpPr>
          <p:sp>
            <p:nvSpPr>
              <p:cNvPr id="610348" name="Line 44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349" name="Line 45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350" name="Group 46"/>
            <p:cNvGrpSpPr>
              <a:grpSpLocks/>
            </p:cNvGrpSpPr>
            <p:nvPr/>
          </p:nvGrpSpPr>
          <p:grpSpPr bwMode="auto">
            <a:xfrm>
              <a:off x="2610" y="1859"/>
              <a:ext cx="29" cy="87"/>
              <a:chOff x="5179" y="2122"/>
              <a:chExt cx="102" cy="279"/>
            </a:xfrm>
          </p:grpSpPr>
          <p:sp>
            <p:nvSpPr>
              <p:cNvPr id="610351" name="Line 47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352" name="Line 48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353" name="Group 49"/>
            <p:cNvGrpSpPr>
              <a:grpSpLocks/>
            </p:cNvGrpSpPr>
            <p:nvPr/>
          </p:nvGrpSpPr>
          <p:grpSpPr bwMode="auto">
            <a:xfrm>
              <a:off x="1615" y="1296"/>
              <a:ext cx="121" cy="186"/>
              <a:chOff x="1717" y="316"/>
              <a:chExt cx="421" cy="594"/>
            </a:xfrm>
          </p:grpSpPr>
          <p:grpSp>
            <p:nvGrpSpPr>
              <p:cNvPr id="610354" name="Group 50"/>
              <p:cNvGrpSpPr>
                <a:grpSpLocks/>
              </p:cNvGrpSpPr>
              <p:nvPr/>
            </p:nvGrpSpPr>
            <p:grpSpPr bwMode="auto">
              <a:xfrm>
                <a:off x="1859" y="615"/>
                <a:ext cx="279" cy="101"/>
                <a:chOff x="1859" y="615"/>
                <a:chExt cx="279" cy="101"/>
              </a:xfrm>
            </p:grpSpPr>
            <p:sp>
              <p:nvSpPr>
                <p:cNvPr id="610355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1858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356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996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357" name="Text Box 53"/>
              <p:cNvSpPr txBox="1">
                <a:spLocks noChangeArrowheads="1"/>
              </p:cNvSpPr>
              <p:nvPr/>
            </p:nvSpPr>
            <p:spPr bwMode="auto">
              <a:xfrm>
                <a:off x="1717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358" name="Group 54"/>
            <p:cNvGrpSpPr>
              <a:grpSpLocks/>
            </p:cNvGrpSpPr>
            <p:nvPr/>
          </p:nvGrpSpPr>
          <p:grpSpPr bwMode="auto">
            <a:xfrm>
              <a:off x="1853" y="1297"/>
              <a:ext cx="130" cy="186"/>
              <a:chOff x="2547" y="320"/>
              <a:chExt cx="452" cy="592"/>
            </a:xfrm>
          </p:grpSpPr>
          <p:grpSp>
            <p:nvGrpSpPr>
              <p:cNvPr id="610359" name="Group 55"/>
              <p:cNvGrpSpPr>
                <a:grpSpLocks/>
              </p:cNvGrpSpPr>
              <p:nvPr/>
            </p:nvGrpSpPr>
            <p:grpSpPr bwMode="auto">
              <a:xfrm>
                <a:off x="2720" y="615"/>
                <a:ext cx="279" cy="101"/>
                <a:chOff x="2720" y="615"/>
                <a:chExt cx="279" cy="101"/>
              </a:xfrm>
            </p:grpSpPr>
            <p:sp>
              <p:nvSpPr>
                <p:cNvPr id="610360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2719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36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2857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362" name="Text Box 58"/>
              <p:cNvSpPr txBox="1">
                <a:spLocks noChangeArrowheads="1"/>
              </p:cNvSpPr>
              <p:nvPr/>
            </p:nvSpPr>
            <p:spPr bwMode="auto">
              <a:xfrm>
                <a:off x="2547" y="320"/>
                <a:ext cx="0" cy="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363" name="Group 59"/>
            <p:cNvGrpSpPr>
              <a:grpSpLocks/>
            </p:cNvGrpSpPr>
            <p:nvPr/>
          </p:nvGrpSpPr>
          <p:grpSpPr bwMode="auto">
            <a:xfrm>
              <a:off x="2111" y="1296"/>
              <a:ext cx="129" cy="186"/>
              <a:chOff x="3443" y="316"/>
              <a:chExt cx="449" cy="594"/>
            </a:xfrm>
          </p:grpSpPr>
          <p:grpSp>
            <p:nvGrpSpPr>
              <p:cNvPr id="610364" name="Group 60"/>
              <p:cNvGrpSpPr>
                <a:grpSpLocks/>
              </p:cNvGrpSpPr>
              <p:nvPr/>
            </p:nvGrpSpPr>
            <p:grpSpPr bwMode="auto">
              <a:xfrm>
                <a:off x="3613" y="615"/>
                <a:ext cx="279" cy="101"/>
                <a:chOff x="3613" y="615"/>
                <a:chExt cx="279" cy="101"/>
              </a:xfrm>
            </p:grpSpPr>
            <p:sp>
              <p:nvSpPr>
                <p:cNvPr id="61036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366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3751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367" name="Text Box 63"/>
              <p:cNvSpPr txBox="1">
                <a:spLocks noChangeArrowheads="1"/>
              </p:cNvSpPr>
              <p:nvPr/>
            </p:nvSpPr>
            <p:spPr bwMode="auto">
              <a:xfrm>
                <a:off x="3443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368" name="Group 64"/>
            <p:cNvGrpSpPr>
              <a:grpSpLocks/>
            </p:cNvGrpSpPr>
            <p:nvPr/>
          </p:nvGrpSpPr>
          <p:grpSpPr bwMode="auto">
            <a:xfrm>
              <a:off x="2367" y="1296"/>
              <a:ext cx="129" cy="186"/>
              <a:chOff x="4334" y="316"/>
              <a:chExt cx="451" cy="594"/>
            </a:xfrm>
          </p:grpSpPr>
          <p:grpSp>
            <p:nvGrpSpPr>
              <p:cNvPr id="610369" name="Group 65"/>
              <p:cNvGrpSpPr>
                <a:grpSpLocks/>
              </p:cNvGrpSpPr>
              <p:nvPr/>
            </p:nvGrpSpPr>
            <p:grpSpPr bwMode="auto">
              <a:xfrm>
                <a:off x="4506" y="615"/>
                <a:ext cx="279" cy="101"/>
                <a:chOff x="4506" y="615"/>
                <a:chExt cx="279" cy="101"/>
              </a:xfrm>
            </p:grpSpPr>
            <p:sp>
              <p:nvSpPr>
                <p:cNvPr id="610370" name="Line 66"/>
                <p:cNvSpPr>
                  <a:spLocks noChangeShapeType="1"/>
                </p:cNvSpPr>
                <p:nvPr/>
              </p:nvSpPr>
              <p:spPr bwMode="auto">
                <a:xfrm flipH="1" flipV="1">
                  <a:off x="4505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371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4644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372" name="Text Box 68"/>
              <p:cNvSpPr txBox="1">
                <a:spLocks noChangeArrowheads="1"/>
              </p:cNvSpPr>
              <p:nvPr/>
            </p:nvSpPr>
            <p:spPr bwMode="auto">
              <a:xfrm>
                <a:off x="4334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373" name="Group 69"/>
            <p:cNvGrpSpPr>
              <a:grpSpLocks/>
            </p:cNvGrpSpPr>
            <p:nvPr/>
          </p:nvGrpSpPr>
          <p:grpSpPr bwMode="auto">
            <a:xfrm>
              <a:off x="2487" y="1859"/>
              <a:ext cx="29" cy="87"/>
              <a:chOff x="1272" y="2114"/>
              <a:chExt cx="100" cy="279"/>
            </a:xfrm>
          </p:grpSpPr>
          <p:sp>
            <p:nvSpPr>
              <p:cNvPr id="610374" name="Line 70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375" name="Line 71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376" name="Group 72"/>
            <p:cNvGrpSpPr>
              <a:grpSpLocks/>
            </p:cNvGrpSpPr>
            <p:nvPr/>
          </p:nvGrpSpPr>
          <p:grpSpPr bwMode="auto">
            <a:xfrm>
              <a:off x="1604" y="1859"/>
              <a:ext cx="30" cy="87"/>
              <a:chOff x="5179" y="2122"/>
              <a:chExt cx="102" cy="279"/>
            </a:xfrm>
          </p:grpSpPr>
          <p:sp>
            <p:nvSpPr>
              <p:cNvPr id="610377" name="Line 73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378" name="Line 74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grpSp>
        <p:nvGrpSpPr>
          <p:cNvPr id="610379" name="Group 75"/>
          <p:cNvGrpSpPr>
            <a:grpSpLocks/>
          </p:cNvGrpSpPr>
          <p:nvPr/>
        </p:nvGrpSpPr>
        <p:grpSpPr bwMode="auto">
          <a:xfrm>
            <a:off x="5693834" y="2590800"/>
            <a:ext cx="1594556" cy="1060450"/>
            <a:chOff x="2879" y="1296"/>
            <a:chExt cx="1152" cy="1144"/>
          </a:xfrm>
        </p:grpSpPr>
        <p:sp>
          <p:nvSpPr>
            <p:cNvPr id="610380" name="AutoShape 76"/>
            <p:cNvSpPr>
              <a:spLocks noChangeArrowheads="1"/>
            </p:cNvSpPr>
            <p:nvPr/>
          </p:nvSpPr>
          <p:spPr bwMode="auto">
            <a:xfrm>
              <a:off x="2908" y="1419"/>
              <a:ext cx="1093" cy="1021"/>
            </a:xfrm>
            <a:prstGeom prst="roundRect">
              <a:avLst>
                <a:gd name="adj" fmla="val 28"/>
              </a:avLst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381" name="AutoShape 77"/>
            <p:cNvSpPr>
              <a:spLocks noChangeArrowheads="1"/>
            </p:cNvSpPr>
            <p:nvPr/>
          </p:nvSpPr>
          <p:spPr bwMode="auto">
            <a:xfrm>
              <a:off x="2991" y="1486"/>
              <a:ext cx="920" cy="879"/>
            </a:xfrm>
            <a:prstGeom prst="roundRect">
              <a:avLst>
                <a:gd name="adj" fmla="val 3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382" name="Text Box 78"/>
            <p:cNvSpPr txBox="1">
              <a:spLocks noChangeArrowheads="1"/>
            </p:cNvSpPr>
            <p:nvPr/>
          </p:nvSpPr>
          <p:spPr bwMode="auto">
            <a:xfrm>
              <a:off x="3353" y="1527"/>
              <a:ext cx="0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sp>
          <p:nvSpPr>
            <p:cNvPr id="610383" name="Text Box 79"/>
            <p:cNvSpPr txBox="1">
              <a:spLocks noChangeArrowheads="1"/>
            </p:cNvSpPr>
            <p:nvPr/>
          </p:nvSpPr>
          <p:spPr bwMode="auto">
            <a:xfrm>
              <a:off x="3327" y="1424"/>
              <a:ext cx="0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grpSp>
          <p:nvGrpSpPr>
            <p:cNvPr id="610384" name="Group 80"/>
            <p:cNvGrpSpPr>
              <a:grpSpLocks/>
            </p:cNvGrpSpPr>
            <p:nvPr/>
          </p:nvGrpSpPr>
          <p:grpSpPr bwMode="auto">
            <a:xfrm>
              <a:off x="2879" y="1859"/>
              <a:ext cx="29" cy="87"/>
              <a:chOff x="1272" y="2114"/>
              <a:chExt cx="100" cy="279"/>
            </a:xfrm>
          </p:grpSpPr>
          <p:sp>
            <p:nvSpPr>
              <p:cNvPr id="610385" name="Line 81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386" name="Line 82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387" name="Group 83"/>
            <p:cNvGrpSpPr>
              <a:grpSpLocks/>
            </p:cNvGrpSpPr>
            <p:nvPr/>
          </p:nvGrpSpPr>
          <p:grpSpPr bwMode="auto">
            <a:xfrm>
              <a:off x="4002" y="1859"/>
              <a:ext cx="29" cy="87"/>
              <a:chOff x="5179" y="2122"/>
              <a:chExt cx="102" cy="279"/>
            </a:xfrm>
          </p:grpSpPr>
          <p:sp>
            <p:nvSpPr>
              <p:cNvPr id="610388" name="Line 84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389" name="Line 85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390" name="Group 86"/>
            <p:cNvGrpSpPr>
              <a:grpSpLocks/>
            </p:cNvGrpSpPr>
            <p:nvPr/>
          </p:nvGrpSpPr>
          <p:grpSpPr bwMode="auto">
            <a:xfrm>
              <a:off x="3006" y="1296"/>
              <a:ext cx="122" cy="186"/>
              <a:chOff x="1714" y="316"/>
              <a:chExt cx="424" cy="594"/>
            </a:xfrm>
          </p:grpSpPr>
          <p:grpSp>
            <p:nvGrpSpPr>
              <p:cNvPr id="610391" name="Group 87"/>
              <p:cNvGrpSpPr>
                <a:grpSpLocks/>
              </p:cNvGrpSpPr>
              <p:nvPr/>
            </p:nvGrpSpPr>
            <p:grpSpPr bwMode="auto">
              <a:xfrm>
                <a:off x="1859" y="615"/>
                <a:ext cx="279" cy="101"/>
                <a:chOff x="1859" y="615"/>
                <a:chExt cx="279" cy="101"/>
              </a:xfrm>
            </p:grpSpPr>
            <p:sp>
              <p:nvSpPr>
                <p:cNvPr id="610392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1858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393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996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394" name="Text Box 90"/>
              <p:cNvSpPr txBox="1">
                <a:spLocks noChangeArrowheads="1"/>
              </p:cNvSpPr>
              <p:nvPr/>
            </p:nvSpPr>
            <p:spPr bwMode="auto">
              <a:xfrm>
                <a:off x="1714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395" name="Group 91"/>
            <p:cNvGrpSpPr>
              <a:grpSpLocks/>
            </p:cNvGrpSpPr>
            <p:nvPr/>
          </p:nvGrpSpPr>
          <p:grpSpPr bwMode="auto">
            <a:xfrm>
              <a:off x="3245" y="1297"/>
              <a:ext cx="130" cy="186"/>
              <a:chOff x="2547" y="320"/>
              <a:chExt cx="452" cy="592"/>
            </a:xfrm>
          </p:grpSpPr>
          <p:grpSp>
            <p:nvGrpSpPr>
              <p:cNvPr id="610396" name="Group 92"/>
              <p:cNvGrpSpPr>
                <a:grpSpLocks/>
              </p:cNvGrpSpPr>
              <p:nvPr/>
            </p:nvGrpSpPr>
            <p:grpSpPr bwMode="auto">
              <a:xfrm>
                <a:off x="2720" y="615"/>
                <a:ext cx="279" cy="101"/>
                <a:chOff x="2720" y="615"/>
                <a:chExt cx="279" cy="101"/>
              </a:xfrm>
            </p:grpSpPr>
            <p:sp>
              <p:nvSpPr>
                <p:cNvPr id="610397" name="Line 93"/>
                <p:cNvSpPr>
                  <a:spLocks noChangeShapeType="1"/>
                </p:cNvSpPr>
                <p:nvPr/>
              </p:nvSpPr>
              <p:spPr bwMode="auto">
                <a:xfrm flipH="1" flipV="1">
                  <a:off x="2719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398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2857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399" name="Text Box 95"/>
              <p:cNvSpPr txBox="1">
                <a:spLocks noChangeArrowheads="1"/>
              </p:cNvSpPr>
              <p:nvPr/>
            </p:nvSpPr>
            <p:spPr bwMode="auto">
              <a:xfrm>
                <a:off x="2547" y="320"/>
                <a:ext cx="0" cy="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00" name="Group 96"/>
            <p:cNvGrpSpPr>
              <a:grpSpLocks/>
            </p:cNvGrpSpPr>
            <p:nvPr/>
          </p:nvGrpSpPr>
          <p:grpSpPr bwMode="auto">
            <a:xfrm>
              <a:off x="3502" y="1296"/>
              <a:ext cx="130" cy="186"/>
              <a:chOff x="3440" y="316"/>
              <a:chExt cx="452" cy="594"/>
            </a:xfrm>
          </p:grpSpPr>
          <p:grpSp>
            <p:nvGrpSpPr>
              <p:cNvPr id="610401" name="Group 97"/>
              <p:cNvGrpSpPr>
                <a:grpSpLocks/>
              </p:cNvGrpSpPr>
              <p:nvPr/>
            </p:nvGrpSpPr>
            <p:grpSpPr bwMode="auto">
              <a:xfrm>
                <a:off x="3613" y="615"/>
                <a:ext cx="279" cy="101"/>
                <a:chOff x="3613" y="615"/>
                <a:chExt cx="279" cy="101"/>
              </a:xfrm>
            </p:grpSpPr>
            <p:sp>
              <p:nvSpPr>
                <p:cNvPr id="610402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03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3751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04" name="Text Box 100"/>
              <p:cNvSpPr txBox="1">
                <a:spLocks noChangeArrowheads="1"/>
              </p:cNvSpPr>
              <p:nvPr/>
            </p:nvSpPr>
            <p:spPr bwMode="auto">
              <a:xfrm>
                <a:off x="3440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05" name="Group 101"/>
            <p:cNvGrpSpPr>
              <a:grpSpLocks/>
            </p:cNvGrpSpPr>
            <p:nvPr/>
          </p:nvGrpSpPr>
          <p:grpSpPr bwMode="auto">
            <a:xfrm>
              <a:off x="3759" y="1296"/>
              <a:ext cx="129" cy="186"/>
              <a:chOff x="4334" y="316"/>
              <a:chExt cx="451" cy="594"/>
            </a:xfrm>
          </p:grpSpPr>
          <p:grpSp>
            <p:nvGrpSpPr>
              <p:cNvPr id="610406" name="Group 102"/>
              <p:cNvGrpSpPr>
                <a:grpSpLocks/>
              </p:cNvGrpSpPr>
              <p:nvPr/>
            </p:nvGrpSpPr>
            <p:grpSpPr bwMode="auto">
              <a:xfrm>
                <a:off x="4506" y="615"/>
                <a:ext cx="279" cy="101"/>
                <a:chOff x="4506" y="615"/>
                <a:chExt cx="279" cy="101"/>
              </a:xfrm>
            </p:grpSpPr>
            <p:sp>
              <p:nvSpPr>
                <p:cNvPr id="610407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4505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08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4644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09" name="Text Box 105"/>
              <p:cNvSpPr txBox="1">
                <a:spLocks noChangeArrowheads="1"/>
              </p:cNvSpPr>
              <p:nvPr/>
            </p:nvSpPr>
            <p:spPr bwMode="auto">
              <a:xfrm>
                <a:off x="4334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10" name="Group 106"/>
            <p:cNvGrpSpPr>
              <a:grpSpLocks/>
            </p:cNvGrpSpPr>
            <p:nvPr/>
          </p:nvGrpSpPr>
          <p:grpSpPr bwMode="auto">
            <a:xfrm>
              <a:off x="3879" y="1859"/>
              <a:ext cx="29" cy="87"/>
              <a:chOff x="1272" y="2114"/>
              <a:chExt cx="100" cy="279"/>
            </a:xfrm>
          </p:grpSpPr>
          <p:sp>
            <p:nvSpPr>
              <p:cNvPr id="610411" name="Line 107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12" name="Line 108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413" name="Group 109"/>
            <p:cNvGrpSpPr>
              <a:grpSpLocks/>
            </p:cNvGrpSpPr>
            <p:nvPr/>
          </p:nvGrpSpPr>
          <p:grpSpPr bwMode="auto">
            <a:xfrm>
              <a:off x="2996" y="1859"/>
              <a:ext cx="30" cy="87"/>
              <a:chOff x="5179" y="2122"/>
              <a:chExt cx="102" cy="279"/>
            </a:xfrm>
          </p:grpSpPr>
          <p:sp>
            <p:nvSpPr>
              <p:cNvPr id="610414" name="Line 110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15" name="Line 111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grpSp>
        <p:nvGrpSpPr>
          <p:cNvPr id="610416" name="Group 112"/>
          <p:cNvGrpSpPr>
            <a:grpSpLocks/>
          </p:cNvGrpSpPr>
          <p:nvPr/>
        </p:nvGrpSpPr>
        <p:grpSpPr bwMode="auto">
          <a:xfrm>
            <a:off x="5352345" y="3825875"/>
            <a:ext cx="1594556" cy="1060450"/>
            <a:chOff x="2879" y="2496"/>
            <a:chExt cx="1152" cy="1144"/>
          </a:xfrm>
        </p:grpSpPr>
        <p:sp>
          <p:nvSpPr>
            <p:cNvPr id="610417" name="AutoShape 113"/>
            <p:cNvSpPr>
              <a:spLocks noChangeArrowheads="1"/>
            </p:cNvSpPr>
            <p:nvPr/>
          </p:nvSpPr>
          <p:spPr bwMode="auto">
            <a:xfrm>
              <a:off x="2908" y="2619"/>
              <a:ext cx="1093" cy="1021"/>
            </a:xfrm>
            <a:prstGeom prst="roundRect">
              <a:avLst>
                <a:gd name="adj" fmla="val 28"/>
              </a:avLst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418" name="AutoShape 114"/>
            <p:cNvSpPr>
              <a:spLocks noChangeArrowheads="1"/>
            </p:cNvSpPr>
            <p:nvPr/>
          </p:nvSpPr>
          <p:spPr bwMode="auto">
            <a:xfrm>
              <a:off x="2991" y="2686"/>
              <a:ext cx="920" cy="879"/>
            </a:xfrm>
            <a:prstGeom prst="roundRect">
              <a:avLst>
                <a:gd name="adj" fmla="val 3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419" name="Text Box 115"/>
            <p:cNvSpPr txBox="1">
              <a:spLocks noChangeArrowheads="1"/>
            </p:cNvSpPr>
            <p:nvPr/>
          </p:nvSpPr>
          <p:spPr bwMode="auto">
            <a:xfrm>
              <a:off x="3353" y="2727"/>
              <a:ext cx="0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sp>
          <p:nvSpPr>
            <p:cNvPr id="610420" name="Text Box 116"/>
            <p:cNvSpPr txBox="1">
              <a:spLocks noChangeArrowheads="1"/>
            </p:cNvSpPr>
            <p:nvPr/>
          </p:nvSpPr>
          <p:spPr bwMode="auto">
            <a:xfrm>
              <a:off x="3326" y="2624"/>
              <a:ext cx="0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grpSp>
          <p:nvGrpSpPr>
            <p:cNvPr id="610421" name="Group 117"/>
            <p:cNvGrpSpPr>
              <a:grpSpLocks/>
            </p:cNvGrpSpPr>
            <p:nvPr/>
          </p:nvGrpSpPr>
          <p:grpSpPr bwMode="auto">
            <a:xfrm>
              <a:off x="2879" y="3059"/>
              <a:ext cx="29" cy="87"/>
              <a:chOff x="1272" y="2114"/>
              <a:chExt cx="100" cy="279"/>
            </a:xfrm>
          </p:grpSpPr>
          <p:sp>
            <p:nvSpPr>
              <p:cNvPr id="610422" name="Line 118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23" name="Line 119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424" name="Group 120"/>
            <p:cNvGrpSpPr>
              <a:grpSpLocks/>
            </p:cNvGrpSpPr>
            <p:nvPr/>
          </p:nvGrpSpPr>
          <p:grpSpPr bwMode="auto">
            <a:xfrm>
              <a:off x="4002" y="3059"/>
              <a:ext cx="29" cy="87"/>
              <a:chOff x="5179" y="2122"/>
              <a:chExt cx="102" cy="279"/>
            </a:xfrm>
          </p:grpSpPr>
          <p:sp>
            <p:nvSpPr>
              <p:cNvPr id="610425" name="Line 121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26" name="Line 122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427" name="Group 123"/>
            <p:cNvGrpSpPr>
              <a:grpSpLocks/>
            </p:cNvGrpSpPr>
            <p:nvPr/>
          </p:nvGrpSpPr>
          <p:grpSpPr bwMode="auto">
            <a:xfrm>
              <a:off x="3006" y="2496"/>
              <a:ext cx="122" cy="186"/>
              <a:chOff x="1714" y="316"/>
              <a:chExt cx="424" cy="594"/>
            </a:xfrm>
          </p:grpSpPr>
          <p:grpSp>
            <p:nvGrpSpPr>
              <p:cNvPr id="610428" name="Group 124"/>
              <p:cNvGrpSpPr>
                <a:grpSpLocks/>
              </p:cNvGrpSpPr>
              <p:nvPr/>
            </p:nvGrpSpPr>
            <p:grpSpPr bwMode="auto">
              <a:xfrm>
                <a:off x="1859" y="615"/>
                <a:ext cx="279" cy="101"/>
                <a:chOff x="1859" y="615"/>
                <a:chExt cx="279" cy="101"/>
              </a:xfrm>
            </p:grpSpPr>
            <p:sp>
              <p:nvSpPr>
                <p:cNvPr id="610429" name="Line 125"/>
                <p:cNvSpPr>
                  <a:spLocks noChangeShapeType="1"/>
                </p:cNvSpPr>
                <p:nvPr/>
              </p:nvSpPr>
              <p:spPr bwMode="auto">
                <a:xfrm flipH="1" flipV="1">
                  <a:off x="1858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30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996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31" name="Text Box 127"/>
              <p:cNvSpPr txBox="1">
                <a:spLocks noChangeArrowheads="1"/>
              </p:cNvSpPr>
              <p:nvPr/>
            </p:nvSpPr>
            <p:spPr bwMode="auto">
              <a:xfrm>
                <a:off x="1714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32" name="Group 128"/>
            <p:cNvGrpSpPr>
              <a:grpSpLocks/>
            </p:cNvGrpSpPr>
            <p:nvPr/>
          </p:nvGrpSpPr>
          <p:grpSpPr bwMode="auto">
            <a:xfrm>
              <a:off x="3245" y="2497"/>
              <a:ext cx="130" cy="186"/>
              <a:chOff x="2547" y="320"/>
              <a:chExt cx="452" cy="593"/>
            </a:xfrm>
          </p:grpSpPr>
          <p:grpSp>
            <p:nvGrpSpPr>
              <p:cNvPr id="610433" name="Group 129"/>
              <p:cNvGrpSpPr>
                <a:grpSpLocks/>
              </p:cNvGrpSpPr>
              <p:nvPr/>
            </p:nvGrpSpPr>
            <p:grpSpPr bwMode="auto">
              <a:xfrm>
                <a:off x="2720" y="615"/>
                <a:ext cx="279" cy="101"/>
                <a:chOff x="2720" y="615"/>
                <a:chExt cx="279" cy="101"/>
              </a:xfrm>
            </p:grpSpPr>
            <p:sp>
              <p:nvSpPr>
                <p:cNvPr id="610434" name="Line 130"/>
                <p:cNvSpPr>
                  <a:spLocks noChangeShapeType="1"/>
                </p:cNvSpPr>
                <p:nvPr/>
              </p:nvSpPr>
              <p:spPr bwMode="auto">
                <a:xfrm flipH="1" flipV="1">
                  <a:off x="2719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35" name="Line 131"/>
                <p:cNvSpPr>
                  <a:spLocks noChangeShapeType="1"/>
                </p:cNvSpPr>
                <p:nvPr/>
              </p:nvSpPr>
              <p:spPr bwMode="auto">
                <a:xfrm flipH="1">
                  <a:off x="2857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36" name="Text Box 132"/>
              <p:cNvSpPr txBox="1">
                <a:spLocks noChangeArrowheads="1"/>
              </p:cNvSpPr>
              <p:nvPr/>
            </p:nvSpPr>
            <p:spPr bwMode="auto">
              <a:xfrm>
                <a:off x="2547" y="320"/>
                <a:ext cx="0" cy="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37" name="Group 133"/>
            <p:cNvGrpSpPr>
              <a:grpSpLocks/>
            </p:cNvGrpSpPr>
            <p:nvPr/>
          </p:nvGrpSpPr>
          <p:grpSpPr bwMode="auto">
            <a:xfrm>
              <a:off x="3502" y="2496"/>
              <a:ext cx="130" cy="186"/>
              <a:chOff x="3440" y="316"/>
              <a:chExt cx="452" cy="594"/>
            </a:xfrm>
          </p:grpSpPr>
          <p:grpSp>
            <p:nvGrpSpPr>
              <p:cNvPr id="610438" name="Group 134"/>
              <p:cNvGrpSpPr>
                <a:grpSpLocks/>
              </p:cNvGrpSpPr>
              <p:nvPr/>
            </p:nvGrpSpPr>
            <p:grpSpPr bwMode="auto">
              <a:xfrm>
                <a:off x="3613" y="615"/>
                <a:ext cx="279" cy="101"/>
                <a:chOff x="3613" y="615"/>
                <a:chExt cx="279" cy="101"/>
              </a:xfrm>
            </p:grpSpPr>
            <p:sp>
              <p:nvSpPr>
                <p:cNvPr id="610439" name="Line 135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40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3751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41" name="Text Box 137"/>
              <p:cNvSpPr txBox="1">
                <a:spLocks noChangeArrowheads="1"/>
              </p:cNvSpPr>
              <p:nvPr/>
            </p:nvSpPr>
            <p:spPr bwMode="auto">
              <a:xfrm>
                <a:off x="3440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42" name="Group 138"/>
            <p:cNvGrpSpPr>
              <a:grpSpLocks/>
            </p:cNvGrpSpPr>
            <p:nvPr/>
          </p:nvGrpSpPr>
          <p:grpSpPr bwMode="auto">
            <a:xfrm>
              <a:off x="3757" y="2496"/>
              <a:ext cx="131" cy="186"/>
              <a:chOff x="4328" y="316"/>
              <a:chExt cx="457" cy="594"/>
            </a:xfrm>
          </p:grpSpPr>
          <p:grpSp>
            <p:nvGrpSpPr>
              <p:cNvPr id="610443" name="Group 139"/>
              <p:cNvGrpSpPr>
                <a:grpSpLocks/>
              </p:cNvGrpSpPr>
              <p:nvPr/>
            </p:nvGrpSpPr>
            <p:grpSpPr bwMode="auto">
              <a:xfrm>
                <a:off x="4506" y="615"/>
                <a:ext cx="279" cy="101"/>
                <a:chOff x="4506" y="615"/>
                <a:chExt cx="279" cy="101"/>
              </a:xfrm>
            </p:grpSpPr>
            <p:sp>
              <p:nvSpPr>
                <p:cNvPr id="610444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4505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45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4644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46" name="Text Box 142"/>
              <p:cNvSpPr txBox="1">
                <a:spLocks noChangeArrowheads="1"/>
              </p:cNvSpPr>
              <p:nvPr/>
            </p:nvSpPr>
            <p:spPr bwMode="auto">
              <a:xfrm>
                <a:off x="4328" y="316"/>
                <a:ext cx="0" cy="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47" name="Group 143"/>
            <p:cNvGrpSpPr>
              <a:grpSpLocks/>
            </p:cNvGrpSpPr>
            <p:nvPr/>
          </p:nvGrpSpPr>
          <p:grpSpPr bwMode="auto">
            <a:xfrm>
              <a:off x="3879" y="3059"/>
              <a:ext cx="29" cy="87"/>
              <a:chOff x="1272" y="2114"/>
              <a:chExt cx="100" cy="279"/>
            </a:xfrm>
          </p:grpSpPr>
          <p:sp>
            <p:nvSpPr>
              <p:cNvPr id="610448" name="Line 144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49" name="Line 145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450" name="Group 146"/>
            <p:cNvGrpSpPr>
              <a:grpSpLocks/>
            </p:cNvGrpSpPr>
            <p:nvPr/>
          </p:nvGrpSpPr>
          <p:grpSpPr bwMode="auto">
            <a:xfrm>
              <a:off x="2996" y="3059"/>
              <a:ext cx="30" cy="87"/>
              <a:chOff x="5179" y="2122"/>
              <a:chExt cx="102" cy="279"/>
            </a:xfrm>
          </p:grpSpPr>
          <p:sp>
            <p:nvSpPr>
              <p:cNvPr id="610451" name="Line 147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52" name="Line 148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cxnSp>
        <p:nvCxnSpPr>
          <p:cNvPr id="610453" name="AutoShape 149"/>
          <p:cNvCxnSpPr>
            <a:cxnSpLocks noChangeShapeType="1"/>
            <a:stCxn id="610341" idx="0"/>
            <a:endCxn id="610349" idx="0"/>
          </p:cNvCxnSpPr>
          <p:nvPr/>
        </p:nvCxnSpPr>
        <p:spPr bwMode="auto">
          <a:xfrm flipV="1">
            <a:off x="3460045" y="3136900"/>
            <a:ext cx="234244" cy="746125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0454" name="AutoShape 150"/>
          <p:cNvCxnSpPr>
            <a:cxnSpLocks noChangeShapeType="1"/>
            <a:stCxn id="610352" idx="0"/>
            <a:endCxn id="610386" idx="0"/>
          </p:cNvCxnSpPr>
          <p:nvPr/>
        </p:nvCxnSpPr>
        <p:spPr bwMode="auto">
          <a:xfrm flipV="1">
            <a:off x="5281790" y="3136901"/>
            <a:ext cx="414867" cy="34925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0455" name="AutoShape 151"/>
          <p:cNvCxnSpPr>
            <a:cxnSpLocks noChangeShapeType="1"/>
            <a:stCxn id="610389" idx="0"/>
            <a:endCxn id="610338" idx="0"/>
          </p:cNvCxnSpPr>
          <p:nvPr/>
        </p:nvCxnSpPr>
        <p:spPr bwMode="auto">
          <a:xfrm>
            <a:off x="7285567" y="3171826"/>
            <a:ext cx="333022" cy="682625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10456" name="Group 152"/>
          <p:cNvGrpSpPr>
            <a:grpSpLocks/>
          </p:cNvGrpSpPr>
          <p:nvPr/>
        </p:nvGrpSpPr>
        <p:grpSpPr bwMode="auto">
          <a:xfrm>
            <a:off x="6084711" y="2895601"/>
            <a:ext cx="762000" cy="576263"/>
            <a:chOff x="3312" y="1776"/>
            <a:chExt cx="511" cy="555"/>
          </a:xfrm>
        </p:grpSpPr>
        <p:sp>
          <p:nvSpPr>
            <p:cNvPr id="610457" name="Oval 153"/>
            <p:cNvSpPr>
              <a:spLocks noChangeArrowheads="1"/>
            </p:cNvSpPr>
            <p:nvPr/>
          </p:nvSpPr>
          <p:spPr bwMode="auto">
            <a:xfrm>
              <a:off x="3312" y="1776"/>
              <a:ext cx="223" cy="17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458" name="Oval 154"/>
            <p:cNvSpPr>
              <a:spLocks noChangeArrowheads="1"/>
            </p:cNvSpPr>
            <p:nvPr/>
          </p:nvSpPr>
          <p:spPr bwMode="auto">
            <a:xfrm>
              <a:off x="3600" y="2160"/>
              <a:ext cx="223" cy="17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cxnSp>
          <p:nvCxnSpPr>
            <p:cNvPr id="610459" name="AutoShape 155"/>
            <p:cNvCxnSpPr>
              <a:cxnSpLocks noChangeShapeType="1"/>
              <a:stCxn id="610457" idx="5"/>
              <a:endCxn id="610458" idx="0"/>
            </p:cNvCxnSpPr>
            <p:nvPr/>
          </p:nvCxnSpPr>
          <p:spPr bwMode="auto">
            <a:xfrm>
              <a:off x="3502" y="1932"/>
              <a:ext cx="210" cy="218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10460" name="Oval 156"/>
          <p:cNvSpPr>
            <a:spLocks noChangeArrowheads="1"/>
          </p:cNvSpPr>
          <p:nvPr/>
        </p:nvSpPr>
        <p:spPr bwMode="auto">
          <a:xfrm>
            <a:off x="5930901" y="4276725"/>
            <a:ext cx="333022" cy="1778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610461" name="Group 157"/>
          <p:cNvGrpSpPr>
            <a:grpSpLocks/>
          </p:cNvGrpSpPr>
          <p:nvPr/>
        </p:nvGrpSpPr>
        <p:grpSpPr bwMode="auto">
          <a:xfrm>
            <a:off x="8521700" y="2241550"/>
            <a:ext cx="500944" cy="3043238"/>
            <a:chOff x="5328" y="1104"/>
            <a:chExt cx="336" cy="2928"/>
          </a:xfrm>
        </p:grpSpPr>
        <p:sp>
          <p:nvSpPr>
            <p:cNvPr id="610462" name="Rectangle 158"/>
            <p:cNvSpPr>
              <a:spLocks noChangeArrowheads="1"/>
            </p:cNvSpPr>
            <p:nvPr/>
          </p:nvSpPr>
          <p:spPr bwMode="auto">
            <a:xfrm>
              <a:off x="5424" y="1104"/>
              <a:ext cx="240" cy="29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610463" name="Group 159"/>
            <p:cNvGrpSpPr>
              <a:grpSpLocks/>
            </p:cNvGrpSpPr>
            <p:nvPr/>
          </p:nvGrpSpPr>
          <p:grpSpPr bwMode="auto">
            <a:xfrm>
              <a:off x="5328" y="2383"/>
              <a:ext cx="93" cy="249"/>
              <a:chOff x="1272" y="2114"/>
              <a:chExt cx="100" cy="279"/>
            </a:xfrm>
          </p:grpSpPr>
          <p:sp>
            <p:nvSpPr>
              <p:cNvPr id="610464" name="Line 160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65" name="Line 161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cxnSp>
        <p:nvCxnSpPr>
          <p:cNvPr id="610466" name="AutoShape 162"/>
          <p:cNvCxnSpPr>
            <a:cxnSpLocks noChangeShapeType="1"/>
            <a:stCxn id="610335" idx="0"/>
            <a:endCxn id="610465" idx="0"/>
          </p:cNvCxnSpPr>
          <p:nvPr/>
        </p:nvCxnSpPr>
        <p:spPr bwMode="auto">
          <a:xfrm flipV="1">
            <a:off x="8301567" y="3683000"/>
            <a:ext cx="230011" cy="209550"/>
          </a:xfrm>
          <a:prstGeom prst="straightConnector1">
            <a:avLst/>
          </a:prstGeom>
          <a:noFill/>
          <a:ln w="317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10467" name="Group 163"/>
          <p:cNvGrpSpPr>
            <a:grpSpLocks/>
          </p:cNvGrpSpPr>
          <p:nvPr/>
        </p:nvGrpSpPr>
        <p:grpSpPr bwMode="auto">
          <a:xfrm>
            <a:off x="4014612" y="2986088"/>
            <a:ext cx="430388" cy="403258"/>
            <a:chOff x="1487" y="1296"/>
            <a:chExt cx="1152" cy="1760"/>
          </a:xfrm>
        </p:grpSpPr>
        <p:sp>
          <p:nvSpPr>
            <p:cNvPr id="610468" name="AutoShape 164"/>
            <p:cNvSpPr>
              <a:spLocks noChangeArrowheads="1"/>
            </p:cNvSpPr>
            <p:nvPr/>
          </p:nvSpPr>
          <p:spPr bwMode="auto">
            <a:xfrm>
              <a:off x="1516" y="1419"/>
              <a:ext cx="1093" cy="1021"/>
            </a:xfrm>
            <a:prstGeom prst="roundRect">
              <a:avLst>
                <a:gd name="adj" fmla="val 28"/>
              </a:avLst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469" name="AutoShape 165"/>
            <p:cNvSpPr>
              <a:spLocks noChangeArrowheads="1"/>
            </p:cNvSpPr>
            <p:nvPr/>
          </p:nvSpPr>
          <p:spPr bwMode="auto">
            <a:xfrm>
              <a:off x="1599" y="1486"/>
              <a:ext cx="920" cy="879"/>
            </a:xfrm>
            <a:prstGeom prst="roundRect">
              <a:avLst>
                <a:gd name="adj" fmla="val 3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0470" name="Text Box 166"/>
            <p:cNvSpPr txBox="1">
              <a:spLocks noChangeArrowheads="1"/>
            </p:cNvSpPr>
            <p:nvPr/>
          </p:nvSpPr>
          <p:spPr bwMode="auto">
            <a:xfrm>
              <a:off x="1963" y="1525"/>
              <a:ext cx="0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sp>
          <p:nvSpPr>
            <p:cNvPr id="610471" name="Text Box 167"/>
            <p:cNvSpPr txBox="1">
              <a:spLocks noChangeArrowheads="1"/>
            </p:cNvSpPr>
            <p:nvPr/>
          </p:nvSpPr>
          <p:spPr bwMode="auto">
            <a:xfrm>
              <a:off x="1933" y="1421"/>
              <a:ext cx="0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spcBef>
                  <a:spcPct val="0"/>
                </a:spcBef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altLang="fr-FR" b="0">
                <a:latin typeface="Utopia" pitchFamily="16" charset="0"/>
              </a:endParaRPr>
            </a:p>
          </p:txBody>
        </p:sp>
        <p:grpSp>
          <p:nvGrpSpPr>
            <p:cNvPr id="610472" name="Group 168"/>
            <p:cNvGrpSpPr>
              <a:grpSpLocks/>
            </p:cNvGrpSpPr>
            <p:nvPr/>
          </p:nvGrpSpPr>
          <p:grpSpPr bwMode="auto">
            <a:xfrm>
              <a:off x="1487" y="1859"/>
              <a:ext cx="29" cy="87"/>
              <a:chOff x="1272" y="2114"/>
              <a:chExt cx="100" cy="279"/>
            </a:xfrm>
          </p:grpSpPr>
          <p:sp>
            <p:nvSpPr>
              <p:cNvPr id="610473" name="Line 169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74" name="Line 170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475" name="Group 171"/>
            <p:cNvGrpSpPr>
              <a:grpSpLocks/>
            </p:cNvGrpSpPr>
            <p:nvPr/>
          </p:nvGrpSpPr>
          <p:grpSpPr bwMode="auto">
            <a:xfrm>
              <a:off x="2610" y="1859"/>
              <a:ext cx="29" cy="87"/>
              <a:chOff x="5179" y="2122"/>
              <a:chExt cx="102" cy="279"/>
            </a:xfrm>
          </p:grpSpPr>
          <p:sp>
            <p:nvSpPr>
              <p:cNvPr id="610476" name="Line 172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477" name="Line 173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478" name="Group 174"/>
            <p:cNvGrpSpPr>
              <a:grpSpLocks/>
            </p:cNvGrpSpPr>
            <p:nvPr/>
          </p:nvGrpSpPr>
          <p:grpSpPr bwMode="auto">
            <a:xfrm>
              <a:off x="1615" y="1296"/>
              <a:ext cx="121" cy="751"/>
              <a:chOff x="1717" y="316"/>
              <a:chExt cx="421" cy="2403"/>
            </a:xfrm>
          </p:grpSpPr>
          <p:grpSp>
            <p:nvGrpSpPr>
              <p:cNvPr id="610479" name="Group 175"/>
              <p:cNvGrpSpPr>
                <a:grpSpLocks/>
              </p:cNvGrpSpPr>
              <p:nvPr/>
            </p:nvGrpSpPr>
            <p:grpSpPr bwMode="auto">
              <a:xfrm>
                <a:off x="1859" y="615"/>
                <a:ext cx="279" cy="101"/>
                <a:chOff x="1859" y="615"/>
                <a:chExt cx="279" cy="101"/>
              </a:xfrm>
            </p:grpSpPr>
            <p:sp>
              <p:nvSpPr>
                <p:cNvPr id="610480" name="Line 176"/>
                <p:cNvSpPr>
                  <a:spLocks noChangeShapeType="1"/>
                </p:cNvSpPr>
                <p:nvPr/>
              </p:nvSpPr>
              <p:spPr bwMode="auto">
                <a:xfrm flipH="1" flipV="1">
                  <a:off x="1858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81" name="Line 177"/>
                <p:cNvSpPr>
                  <a:spLocks noChangeShapeType="1"/>
                </p:cNvSpPr>
                <p:nvPr/>
              </p:nvSpPr>
              <p:spPr bwMode="auto">
                <a:xfrm flipH="1">
                  <a:off x="1996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82" name="Text Box 178"/>
              <p:cNvSpPr txBox="1">
                <a:spLocks noChangeArrowheads="1"/>
              </p:cNvSpPr>
              <p:nvPr/>
            </p:nvSpPr>
            <p:spPr bwMode="auto">
              <a:xfrm>
                <a:off x="1717" y="316"/>
                <a:ext cx="1" cy="2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83" name="Group 179"/>
            <p:cNvGrpSpPr>
              <a:grpSpLocks/>
            </p:cNvGrpSpPr>
            <p:nvPr/>
          </p:nvGrpSpPr>
          <p:grpSpPr bwMode="auto">
            <a:xfrm>
              <a:off x="1859" y="1301"/>
              <a:ext cx="124" cy="751"/>
              <a:chOff x="2568" y="332"/>
              <a:chExt cx="431" cy="2401"/>
            </a:xfrm>
          </p:grpSpPr>
          <p:grpSp>
            <p:nvGrpSpPr>
              <p:cNvPr id="610484" name="Group 180"/>
              <p:cNvGrpSpPr>
                <a:grpSpLocks/>
              </p:cNvGrpSpPr>
              <p:nvPr/>
            </p:nvGrpSpPr>
            <p:grpSpPr bwMode="auto">
              <a:xfrm>
                <a:off x="2720" y="615"/>
                <a:ext cx="279" cy="101"/>
                <a:chOff x="2720" y="615"/>
                <a:chExt cx="279" cy="101"/>
              </a:xfrm>
            </p:grpSpPr>
            <p:sp>
              <p:nvSpPr>
                <p:cNvPr id="610485" name="Line 181"/>
                <p:cNvSpPr>
                  <a:spLocks noChangeShapeType="1"/>
                </p:cNvSpPr>
                <p:nvPr/>
              </p:nvSpPr>
              <p:spPr bwMode="auto">
                <a:xfrm flipH="1" flipV="1">
                  <a:off x="2719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86" name="Line 182"/>
                <p:cNvSpPr>
                  <a:spLocks noChangeShapeType="1"/>
                </p:cNvSpPr>
                <p:nvPr/>
              </p:nvSpPr>
              <p:spPr bwMode="auto">
                <a:xfrm flipH="1">
                  <a:off x="2857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87" name="Text Box 183"/>
              <p:cNvSpPr txBox="1">
                <a:spLocks noChangeArrowheads="1"/>
              </p:cNvSpPr>
              <p:nvPr/>
            </p:nvSpPr>
            <p:spPr bwMode="auto">
              <a:xfrm>
                <a:off x="2568" y="332"/>
                <a:ext cx="1" cy="2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88" name="Group 184"/>
            <p:cNvGrpSpPr>
              <a:grpSpLocks/>
            </p:cNvGrpSpPr>
            <p:nvPr/>
          </p:nvGrpSpPr>
          <p:grpSpPr bwMode="auto">
            <a:xfrm>
              <a:off x="2115" y="1296"/>
              <a:ext cx="125" cy="751"/>
              <a:chOff x="3457" y="316"/>
              <a:chExt cx="435" cy="2403"/>
            </a:xfrm>
          </p:grpSpPr>
          <p:grpSp>
            <p:nvGrpSpPr>
              <p:cNvPr id="610489" name="Group 185"/>
              <p:cNvGrpSpPr>
                <a:grpSpLocks/>
              </p:cNvGrpSpPr>
              <p:nvPr/>
            </p:nvGrpSpPr>
            <p:grpSpPr bwMode="auto">
              <a:xfrm>
                <a:off x="3613" y="615"/>
                <a:ext cx="279" cy="101"/>
                <a:chOff x="3613" y="615"/>
                <a:chExt cx="279" cy="101"/>
              </a:xfrm>
            </p:grpSpPr>
            <p:sp>
              <p:nvSpPr>
                <p:cNvPr id="610490" name="Line 186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91" name="Line 187"/>
                <p:cNvSpPr>
                  <a:spLocks noChangeShapeType="1"/>
                </p:cNvSpPr>
                <p:nvPr/>
              </p:nvSpPr>
              <p:spPr bwMode="auto">
                <a:xfrm flipH="1">
                  <a:off x="3751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92" name="Text Box 188"/>
              <p:cNvSpPr txBox="1">
                <a:spLocks noChangeArrowheads="1"/>
              </p:cNvSpPr>
              <p:nvPr/>
            </p:nvSpPr>
            <p:spPr bwMode="auto">
              <a:xfrm>
                <a:off x="3457" y="316"/>
                <a:ext cx="1" cy="2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93" name="Group 189"/>
            <p:cNvGrpSpPr>
              <a:grpSpLocks/>
            </p:cNvGrpSpPr>
            <p:nvPr/>
          </p:nvGrpSpPr>
          <p:grpSpPr bwMode="auto">
            <a:xfrm>
              <a:off x="2367" y="1296"/>
              <a:ext cx="129" cy="751"/>
              <a:chOff x="4334" y="316"/>
              <a:chExt cx="451" cy="2403"/>
            </a:xfrm>
          </p:grpSpPr>
          <p:grpSp>
            <p:nvGrpSpPr>
              <p:cNvPr id="610494" name="Group 190"/>
              <p:cNvGrpSpPr>
                <a:grpSpLocks/>
              </p:cNvGrpSpPr>
              <p:nvPr/>
            </p:nvGrpSpPr>
            <p:grpSpPr bwMode="auto">
              <a:xfrm>
                <a:off x="4506" y="615"/>
                <a:ext cx="279" cy="101"/>
                <a:chOff x="4506" y="615"/>
                <a:chExt cx="279" cy="101"/>
              </a:xfrm>
            </p:grpSpPr>
            <p:sp>
              <p:nvSpPr>
                <p:cNvPr id="610495" name="Line 191"/>
                <p:cNvSpPr>
                  <a:spLocks noChangeShapeType="1"/>
                </p:cNvSpPr>
                <p:nvPr/>
              </p:nvSpPr>
              <p:spPr bwMode="auto">
                <a:xfrm flipH="1" flipV="1">
                  <a:off x="4505" y="615"/>
                  <a:ext cx="282" cy="5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496" name="Line 192"/>
                <p:cNvSpPr>
                  <a:spLocks noChangeShapeType="1"/>
                </p:cNvSpPr>
                <p:nvPr/>
              </p:nvSpPr>
              <p:spPr bwMode="auto">
                <a:xfrm flipH="1">
                  <a:off x="4644" y="624"/>
                  <a:ext cx="4" cy="93"/>
                </a:xfrm>
                <a:prstGeom prst="line">
                  <a:avLst/>
                </a:prstGeom>
                <a:noFill/>
                <a:ln w="3168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10497" name="Text Box 193"/>
              <p:cNvSpPr txBox="1">
                <a:spLocks noChangeArrowheads="1"/>
              </p:cNvSpPr>
              <p:nvPr/>
            </p:nvSpPr>
            <p:spPr bwMode="auto">
              <a:xfrm>
                <a:off x="4334" y="316"/>
                <a:ext cx="1" cy="2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86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sz="1300">
                  <a:latin typeface="Courier" pitchFamily="49" charset="0"/>
                </a:endParaRPr>
              </a:p>
            </p:txBody>
          </p:sp>
        </p:grpSp>
        <p:grpSp>
          <p:nvGrpSpPr>
            <p:cNvPr id="610498" name="Group 194"/>
            <p:cNvGrpSpPr>
              <a:grpSpLocks/>
            </p:cNvGrpSpPr>
            <p:nvPr/>
          </p:nvGrpSpPr>
          <p:grpSpPr bwMode="auto">
            <a:xfrm>
              <a:off x="2487" y="1859"/>
              <a:ext cx="29" cy="87"/>
              <a:chOff x="1272" y="2114"/>
              <a:chExt cx="100" cy="279"/>
            </a:xfrm>
          </p:grpSpPr>
          <p:sp>
            <p:nvSpPr>
              <p:cNvPr id="610499" name="Line 195"/>
              <p:cNvSpPr>
                <a:spLocks noChangeShapeType="1"/>
              </p:cNvSpPr>
              <p:nvPr/>
            </p:nvSpPr>
            <p:spPr bwMode="auto">
              <a:xfrm>
                <a:off x="1272" y="2114"/>
                <a:ext cx="1" cy="280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500" name="Line 196"/>
              <p:cNvSpPr>
                <a:spLocks noChangeShapeType="1"/>
              </p:cNvSpPr>
              <p:nvPr/>
            </p:nvSpPr>
            <p:spPr bwMode="auto">
              <a:xfrm>
                <a:off x="1279" y="2253"/>
                <a:ext cx="93" cy="1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610501" name="Group 197"/>
            <p:cNvGrpSpPr>
              <a:grpSpLocks/>
            </p:cNvGrpSpPr>
            <p:nvPr/>
          </p:nvGrpSpPr>
          <p:grpSpPr bwMode="auto">
            <a:xfrm>
              <a:off x="1604" y="1859"/>
              <a:ext cx="30" cy="87"/>
              <a:chOff x="5179" y="2122"/>
              <a:chExt cx="102" cy="279"/>
            </a:xfrm>
          </p:grpSpPr>
          <p:sp>
            <p:nvSpPr>
              <p:cNvPr id="610502" name="Line 198"/>
              <p:cNvSpPr>
                <a:spLocks noChangeShapeType="1"/>
              </p:cNvSpPr>
              <p:nvPr/>
            </p:nvSpPr>
            <p:spPr bwMode="auto">
              <a:xfrm flipV="1">
                <a:off x="5277" y="2121"/>
                <a:ext cx="5" cy="282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0503" name="Line 199"/>
              <p:cNvSpPr>
                <a:spLocks noChangeShapeType="1"/>
              </p:cNvSpPr>
              <p:nvPr/>
            </p:nvSpPr>
            <p:spPr bwMode="auto">
              <a:xfrm flipH="1" flipV="1">
                <a:off x="5178" y="2259"/>
                <a:ext cx="95" cy="5"/>
              </a:xfrm>
              <a:prstGeom prst="line">
                <a:avLst/>
              </a:prstGeom>
              <a:noFill/>
              <a:ln w="316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610504" name="Oval 200"/>
          <p:cNvSpPr>
            <a:spLocks noChangeArrowheads="1"/>
          </p:cNvSpPr>
          <p:nvPr/>
        </p:nvSpPr>
        <p:spPr bwMode="auto">
          <a:xfrm>
            <a:off x="4158545" y="3086101"/>
            <a:ext cx="142522" cy="49213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610505" name="Group 201"/>
          <p:cNvGrpSpPr>
            <a:grpSpLocks/>
          </p:cNvGrpSpPr>
          <p:nvPr/>
        </p:nvGrpSpPr>
        <p:grpSpPr bwMode="auto">
          <a:xfrm>
            <a:off x="4516967" y="3286123"/>
            <a:ext cx="428978" cy="432776"/>
            <a:chOff x="2352" y="2112"/>
            <a:chExt cx="288" cy="417"/>
          </a:xfrm>
        </p:grpSpPr>
        <p:grpSp>
          <p:nvGrpSpPr>
            <p:cNvPr id="610506" name="Group 202"/>
            <p:cNvGrpSpPr>
              <a:grpSpLocks/>
            </p:cNvGrpSpPr>
            <p:nvPr/>
          </p:nvGrpSpPr>
          <p:grpSpPr bwMode="auto">
            <a:xfrm>
              <a:off x="2352" y="2112"/>
              <a:ext cx="288" cy="389"/>
              <a:chOff x="1487" y="1296"/>
              <a:chExt cx="1152" cy="1765"/>
            </a:xfrm>
          </p:grpSpPr>
          <p:sp>
            <p:nvSpPr>
              <p:cNvPr id="610507" name="AutoShape 203"/>
              <p:cNvSpPr>
                <a:spLocks noChangeArrowheads="1"/>
              </p:cNvSpPr>
              <p:nvPr/>
            </p:nvSpPr>
            <p:spPr bwMode="auto">
              <a:xfrm>
                <a:off x="1516" y="1419"/>
                <a:ext cx="1093" cy="1021"/>
              </a:xfrm>
              <a:prstGeom prst="roundRect">
                <a:avLst>
                  <a:gd name="adj" fmla="val 28"/>
                </a:avLst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0508" name="AutoShape 204"/>
              <p:cNvSpPr>
                <a:spLocks noChangeArrowheads="1"/>
              </p:cNvSpPr>
              <p:nvPr/>
            </p:nvSpPr>
            <p:spPr bwMode="auto">
              <a:xfrm>
                <a:off x="1599" y="1486"/>
                <a:ext cx="920" cy="879"/>
              </a:xfrm>
              <a:prstGeom prst="roundRect">
                <a:avLst>
                  <a:gd name="adj" fmla="val 32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0509" name="Text Box 205"/>
              <p:cNvSpPr txBox="1">
                <a:spLocks noChangeArrowheads="1"/>
              </p:cNvSpPr>
              <p:nvPr/>
            </p:nvSpPr>
            <p:spPr bwMode="auto">
              <a:xfrm>
                <a:off x="1961" y="1525"/>
                <a:ext cx="0" cy="1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95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b="0">
                  <a:latin typeface="Utopia" pitchFamily="16" charset="0"/>
                </a:endParaRPr>
              </a:p>
            </p:txBody>
          </p:sp>
          <p:sp>
            <p:nvSpPr>
              <p:cNvPr id="610510" name="Text Box 206"/>
              <p:cNvSpPr txBox="1">
                <a:spLocks noChangeArrowheads="1"/>
              </p:cNvSpPr>
              <p:nvPr/>
            </p:nvSpPr>
            <p:spPr bwMode="auto">
              <a:xfrm>
                <a:off x="1934" y="1421"/>
                <a:ext cx="0" cy="1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95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b="0">
                  <a:latin typeface="Utopia" pitchFamily="16" charset="0"/>
                </a:endParaRPr>
              </a:p>
            </p:txBody>
          </p:sp>
          <p:grpSp>
            <p:nvGrpSpPr>
              <p:cNvPr id="610511" name="Group 207"/>
              <p:cNvGrpSpPr>
                <a:grpSpLocks/>
              </p:cNvGrpSpPr>
              <p:nvPr/>
            </p:nvGrpSpPr>
            <p:grpSpPr bwMode="auto">
              <a:xfrm>
                <a:off x="1487" y="1859"/>
                <a:ext cx="29" cy="87"/>
                <a:chOff x="1272" y="2114"/>
                <a:chExt cx="100" cy="279"/>
              </a:xfrm>
            </p:grpSpPr>
            <p:sp>
              <p:nvSpPr>
                <p:cNvPr id="610512" name="Line 208"/>
                <p:cNvSpPr>
                  <a:spLocks noChangeShapeType="1"/>
                </p:cNvSpPr>
                <p:nvPr/>
              </p:nvSpPr>
              <p:spPr bwMode="auto">
                <a:xfrm>
                  <a:off x="1272" y="2114"/>
                  <a:ext cx="1" cy="280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13" name="Line 209"/>
                <p:cNvSpPr>
                  <a:spLocks noChangeShapeType="1"/>
                </p:cNvSpPr>
                <p:nvPr/>
              </p:nvSpPr>
              <p:spPr bwMode="auto">
                <a:xfrm>
                  <a:off x="1279" y="2253"/>
                  <a:ext cx="93" cy="1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0514" name="Group 210"/>
              <p:cNvGrpSpPr>
                <a:grpSpLocks/>
              </p:cNvGrpSpPr>
              <p:nvPr/>
            </p:nvGrpSpPr>
            <p:grpSpPr bwMode="auto">
              <a:xfrm>
                <a:off x="2610" y="1859"/>
                <a:ext cx="29" cy="87"/>
                <a:chOff x="5179" y="2122"/>
                <a:chExt cx="102" cy="279"/>
              </a:xfrm>
            </p:grpSpPr>
            <p:sp>
              <p:nvSpPr>
                <p:cNvPr id="610515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5277" y="2121"/>
                  <a:ext cx="5" cy="282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16" name="Line 212"/>
                <p:cNvSpPr>
                  <a:spLocks noChangeShapeType="1"/>
                </p:cNvSpPr>
                <p:nvPr/>
              </p:nvSpPr>
              <p:spPr bwMode="auto">
                <a:xfrm flipH="1" flipV="1">
                  <a:off x="5178" y="2259"/>
                  <a:ext cx="95" cy="5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0517" name="Group 213"/>
              <p:cNvGrpSpPr>
                <a:grpSpLocks/>
              </p:cNvGrpSpPr>
              <p:nvPr/>
            </p:nvGrpSpPr>
            <p:grpSpPr bwMode="auto">
              <a:xfrm>
                <a:off x="1611" y="1296"/>
                <a:ext cx="125" cy="752"/>
                <a:chOff x="1703" y="316"/>
                <a:chExt cx="435" cy="2407"/>
              </a:xfrm>
            </p:grpSpPr>
            <p:grpSp>
              <p:nvGrpSpPr>
                <p:cNvPr id="610518" name="Group 214"/>
                <p:cNvGrpSpPr>
                  <a:grpSpLocks/>
                </p:cNvGrpSpPr>
                <p:nvPr/>
              </p:nvGrpSpPr>
              <p:grpSpPr bwMode="auto">
                <a:xfrm>
                  <a:off x="1859" y="615"/>
                  <a:ext cx="279" cy="101"/>
                  <a:chOff x="1859" y="615"/>
                  <a:chExt cx="279" cy="101"/>
                </a:xfrm>
              </p:grpSpPr>
              <p:sp>
                <p:nvSpPr>
                  <p:cNvPr id="610519" name="Line 21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858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20" name="Line 2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96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21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1703" y="316"/>
                  <a:ext cx="1" cy="2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22" name="Group 218"/>
              <p:cNvGrpSpPr>
                <a:grpSpLocks/>
              </p:cNvGrpSpPr>
              <p:nvPr/>
            </p:nvGrpSpPr>
            <p:grpSpPr bwMode="auto">
              <a:xfrm>
                <a:off x="1855" y="1301"/>
                <a:ext cx="128" cy="752"/>
                <a:chOff x="2554" y="332"/>
                <a:chExt cx="445" cy="2405"/>
              </a:xfrm>
            </p:grpSpPr>
            <p:grpSp>
              <p:nvGrpSpPr>
                <p:cNvPr id="610523" name="Group 219"/>
                <p:cNvGrpSpPr>
                  <a:grpSpLocks/>
                </p:cNvGrpSpPr>
                <p:nvPr/>
              </p:nvGrpSpPr>
              <p:grpSpPr bwMode="auto">
                <a:xfrm>
                  <a:off x="2720" y="615"/>
                  <a:ext cx="279" cy="101"/>
                  <a:chOff x="2720" y="615"/>
                  <a:chExt cx="279" cy="101"/>
                </a:xfrm>
              </p:grpSpPr>
              <p:sp>
                <p:nvSpPr>
                  <p:cNvPr id="610524" name="Line 2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719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25" name="Line 2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57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26" name="Text Box 222"/>
                <p:cNvSpPr txBox="1">
                  <a:spLocks noChangeArrowheads="1"/>
                </p:cNvSpPr>
                <p:nvPr/>
              </p:nvSpPr>
              <p:spPr bwMode="auto">
                <a:xfrm>
                  <a:off x="2554" y="332"/>
                  <a:ext cx="1" cy="2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27" name="Group 223"/>
              <p:cNvGrpSpPr>
                <a:grpSpLocks/>
              </p:cNvGrpSpPr>
              <p:nvPr/>
            </p:nvGrpSpPr>
            <p:grpSpPr bwMode="auto">
              <a:xfrm>
                <a:off x="2111" y="1296"/>
                <a:ext cx="129" cy="752"/>
                <a:chOff x="3443" y="316"/>
                <a:chExt cx="449" cy="2407"/>
              </a:xfrm>
            </p:grpSpPr>
            <p:grpSp>
              <p:nvGrpSpPr>
                <p:cNvPr id="610528" name="Group 224"/>
                <p:cNvGrpSpPr>
                  <a:grpSpLocks/>
                </p:cNvGrpSpPr>
                <p:nvPr/>
              </p:nvGrpSpPr>
              <p:grpSpPr bwMode="auto">
                <a:xfrm>
                  <a:off x="3613" y="615"/>
                  <a:ext cx="279" cy="101"/>
                  <a:chOff x="3613" y="615"/>
                  <a:chExt cx="279" cy="101"/>
                </a:xfrm>
              </p:grpSpPr>
              <p:sp>
                <p:nvSpPr>
                  <p:cNvPr id="610529" name="Line 2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612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30" name="Line 2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51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31" name="Text Box 227"/>
                <p:cNvSpPr txBox="1">
                  <a:spLocks noChangeArrowheads="1"/>
                </p:cNvSpPr>
                <p:nvPr/>
              </p:nvSpPr>
              <p:spPr bwMode="auto">
                <a:xfrm>
                  <a:off x="3443" y="316"/>
                  <a:ext cx="1" cy="2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32" name="Group 228"/>
              <p:cNvGrpSpPr>
                <a:grpSpLocks/>
              </p:cNvGrpSpPr>
              <p:nvPr/>
            </p:nvGrpSpPr>
            <p:grpSpPr bwMode="auto">
              <a:xfrm>
                <a:off x="2367" y="1296"/>
                <a:ext cx="129" cy="752"/>
                <a:chOff x="4334" y="316"/>
                <a:chExt cx="451" cy="2407"/>
              </a:xfrm>
            </p:grpSpPr>
            <p:grpSp>
              <p:nvGrpSpPr>
                <p:cNvPr id="610533" name="Group 229"/>
                <p:cNvGrpSpPr>
                  <a:grpSpLocks/>
                </p:cNvGrpSpPr>
                <p:nvPr/>
              </p:nvGrpSpPr>
              <p:grpSpPr bwMode="auto">
                <a:xfrm>
                  <a:off x="4506" y="615"/>
                  <a:ext cx="279" cy="101"/>
                  <a:chOff x="4506" y="615"/>
                  <a:chExt cx="279" cy="101"/>
                </a:xfrm>
              </p:grpSpPr>
              <p:sp>
                <p:nvSpPr>
                  <p:cNvPr id="610534" name="Line 23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5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35" name="Line 2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4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36" name="Text Box 232"/>
                <p:cNvSpPr txBox="1">
                  <a:spLocks noChangeArrowheads="1"/>
                </p:cNvSpPr>
                <p:nvPr/>
              </p:nvSpPr>
              <p:spPr bwMode="auto">
                <a:xfrm>
                  <a:off x="4334" y="316"/>
                  <a:ext cx="1" cy="2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37" name="Group 233"/>
              <p:cNvGrpSpPr>
                <a:grpSpLocks/>
              </p:cNvGrpSpPr>
              <p:nvPr/>
            </p:nvGrpSpPr>
            <p:grpSpPr bwMode="auto">
              <a:xfrm>
                <a:off x="2487" y="1859"/>
                <a:ext cx="29" cy="87"/>
                <a:chOff x="1272" y="2114"/>
                <a:chExt cx="100" cy="279"/>
              </a:xfrm>
            </p:grpSpPr>
            <p:sp>
              <p:nvSpPr>
                <p:cNvPr id="610538" name="Line 234"/>
                <p:cNvSpPr>
                  <a:spLocks noChangeShapeType="1"/>
                </p:cNvSpPr>
                <p:nvPr/>
              </p:nvSpPr>
              <p:spPr bwMode="auto">
                <a:xfrm>
                  <a:off x="1272" y="2114"/>
                  <a:ext cx="1" cy="280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39" name="Line 235"/>
                <p:cNvSpPr>
                  <a:spLocks noChangeShapeType="1"/>
                </p:cNvSpPr>
                <p:nvPr/>
              </p:nvSpPr>
              <p:spPr bwMode="auto">
                <a:xfrm>
                  <a:off x="1279" y="2253"/>
                  <a:ext cx="93" cy="1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0540" name="Group 236"/>
              <p:cNvGrpSpPr>
                <a:grpSpLocks/>
              </p:cNvGrpSpPr>
              <p:nvPr/>
            </p:nvGrpSpPr>
            <p:grpSpPr bwMode="auto">
              <a:xfrm>
                <a:off x="1604" y="1859"/>
                <a:ext cx="30" cy="87"/>
                <a:chOff x="5179" y="2122"/>
                <a:chExt cx="102" cy="279"/>
              </a:xfrm>
            </p:grpSpPr>
            <p:sp>
              <p:nvSpPr>
                <p:cNvPr id="610541" name="Line 237"/>
                <p:cNvSpPr>
                  <a:spLocks noChangeShapeType="1"/>
                </p:cNvSpPr>
                <p:nvPr/>
              </p:nvSpPr>
              <p:spPr bwMode="auto">
                <a:xfrm flipV="1">
                  <a:off x="5277" y="2121"/>
                  <a:ext cx="5" cy="282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42" name="Line 238"/>
                <p:cNvSpPr>
                  <a:spLocks noChangeShapeType="1"/>
                </p:cNvSpPr>
                <p:nvPr/>
              </p:nvSpPr>
              <p:spPr bwMode="auto">
                <a:xfrm flipH="1" flipV="1">
                  <a:off x="5178" y="2259"/>
                  <a:ext cx="95" cy="5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grpSp>
          <p:nvGrpSpPr>
            <p:cNvPr id="610543" name="Group 239"/>
            <p:cNvGrpSpPr>
              <a:grpSpLocks/>
            </p:cNvGrpSpPr>
            <p:nvPr/>
          </p:nvGrpSpPr>
          <p:grpSpPr bwMode="auto">
            <a:xfrm>
              <a:off x="2400" y="2160"/>
              <a:ext cx="144" cy="369"/>
              <a:chOff x="1487" y="1296"/>
              <a:chExt cx="1152" cy="2600"/>
            </a:xfrm>
          </p:grpSpPr>
          <p:sp>
            <p:nvSpPr>
              <p:cNvPr id="610544" name="AutoShape 240"/>
              <p:cNvSpPr>
                <a:spLocks noChangeArrowheads="1"/>
              </p:cNvSpPr>
              <p:nvPr/>
            </p:nvSpPr>
            <p:spPr bwMode="auto">
              <a:xfrm>
                <a:off x="1516" y="1419"/>
                <a:ext cx="1093" cy="1021"/>
              </a:xfrm>
              <a:prstGeom prst="roundRect">
                <a:avLst>
                  <a:gd name="adj" fmla="val 28"/>
                </a:avLst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0545" name="AutoShape 241"/>
              <p:cNvSpPr>
                <a:spLocks noChangeArrowheads="1"/>
              </p:cNvSpPr>
              <p:nvPr/>
            </p:nvSpPr>
            <p:spPr bwMode="auto">
              <a:xfrm>
                <a:off x="1599" y="1486"/>
                <a:ext cx="920" cy="879"/>
              </a:xfrm>
              <a:prstGeom prst="roundRect">
                <a:avLst>
                  <a:gd name="adj" fmla="val 32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0546" name="Text Box 242"/>
              <p:cNvSpPr txBox="1">
                <a:spLocks noChangeArrowheads="1"/>
              </p:cNvSpPr>
              <p:nvPr/>
            </p:nvSpPr>
            <p:spPr bwMode="auto">
              <a:xfrm>
                <a:off x="1949" y="1511"/>
                <a:ext cx="0" cy="2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95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b="0">
                  <a:latin typeface="Utopia" pitchFamily="16" charset="0"/>
                </a:endParaRPr>
              </a:p>
            </p:txBody>
          </p:sp>
          <p:sp>
            <p:nvSpPr>
              <p:cNvPr id="610547" name="Text Box 243"/>
              <p:cNvSpPr txBox="1">
                <a:spLocks noChangeArrowheads="1"/>
              </p:cNvSpPr>
              <p:nvPr/>
            </p:nvSpPr>
            <p:spPr bwMode="auto">
              <a:xfrm>
                <a:off x="1934" y="1425"/>
                <a:ext cx="0" cy="2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spcBef>
                    <a:spcPct val="0"/>
                  </a:spcBef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>
                  <a:lnSpc>
                    <a:spcPct val="95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endParaRPr lang="en-GB" altLang="fr-FR" b="0">
                  <a:latin typeface="Utopia" pitchFamily="16" charset="0"/>
                </a:endParaRPr>
              </a:p>
            </p:txBody>
          </p:sp>
          <p:grpSp>
            <p:nvGrpSpPr>
              <p:cNvPr id="610548" name="Group 244"/>
              <p:cNvGrpSpPr>
                <a:grpSpLocks/>
              </p:cNvGrpSpPr>
              <p:nvPr/>
            </p:nvGrpSpPr>
            <p:grpSpPr bwMode="auto">
              <a:xfrm>
                <a:off x="1487" y="1859"/>
                <a:ext cx="29" cy="87"/>
                <a:chOff x="1272" y="2114"/>
                <a:chExt cx="100" cy="279"/>
              </a:xfrm>
            </p:grpSpPr>
            <p:sp>
              <p:nvSpPr>
                <p:cNvPr id="610549" name="Line 245"/>
                <p:cNvSpPr>
                  <a:spLocks noChangeShapeType="1"/>
                </p:cNvSpPr>
                <p:nvPr/>
              </p:nvSpPr>
              <p:spPr bwMode="auto">
                <a:xfrm>
                  <a:off x="1272" y="2114"/>
                  <a:ext cx="1" cy="280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50" name="Line 246"/>
                <p:cNvSpPr>
                  <a:spLocks noChangeShapeType="1"/>
                </p:cNvSpPr>
                <p:nvPr/>
              </p:nvSpPr>
              <p:spPr bwMode="auto">
                <a:xfrm>
                  <a:off x="1279" y="2253"/>
                  <a:ext cx="93" cy="1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0551" name="Group 247"/>
              <p:cNvGrpSpPr>
                <a:grpSpLocks/>
              </p:cNvGrpSpPr>
              <p:nvPr/>
            </p:nvGrpSpPr>
            <p:grpSpPr bwMode="auto">
              <a:xfrm>
                <a:off x="2610" y="1859"/>
                <a:ext cx="29" cy="87"/>
                <a:chOff x="5179" y="2122"/>
                <a:chExt cx="102" cy="279"/>
              </a:xfrm>
            </p:grpSpPr>
            <p:sp>
              <p:nvSpPr>
                <p:cNvPr id="610552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5277" y="2121"/>
                  <a:ext cx="5" cy="282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53" name="Line 249"/>
                <p:cNvSpPr>
                  <a:spLocks noChangeShapeType="1"/>
                </p:cNvSpPr>
                <p:nvPr/>
              </p:nvSpPr>
              <p:spPr bwMode="auto">
                <a:xfrm flipH="1" flipV="1">
                  <a:off x="5178" y="2259"/>
                  <a:ext cx="95" cy="5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0554" name="Group 250"/>
              <p:cNvGrpSpPr>
                <a:grpSpLocks/>
              </p:cNvGrpSpPr>
              <p:nvPr/>
            </p:nvGrpSpPr>
            <p:grpSpPr bwMode="auto">
              <a:xfrm>
                <a:off x="1623" y="1296"/>
                <a:ext cx="113" cy="1168"/>
                <a:chOff x="1745" y="316"/>
                <a:chExt cx="393" cy="3739"/>
              </a:xfrm>
            </p:grpSpPr>
            <p:grpSp>
              <p:nvGrpSpPr>
                <p:cNvPr id="610555" name="Group 251"/>
                <p:cNvGrpSpPr>
                  <a:grpSpLocks/>
                </p:cNvGrpSpPr>
                <p:nvPr/>
              </p:nvGrpSpPr>
              <p:grpSpPr bwMode="auto">
                <a:xfrm>
                  <a:off x="1859" y="615"/>
                  <a:ext cx="279" cy="101"/>
                  <a:chOff x="1859" y="615"/>
                  <a:chExt cx="279" cy="101"/>
                </a:xfrm>
              </p:grpSpPr>
              <p:sp>
                <p:nvSpPr>
                  <p:cNvPr id="610556" name="Line 25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858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57" name="Line 2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96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58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1745" y="316"/>
                  <a:ext cx="1" cy="37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59" name="Group 255"/>
              <p:cNvGrpSpPr>
                <a:grpSpLocks/>
              </p:cNvGrpSpPr>
              <p:nvPr/>
            </p:nvGrpSpPr>
            <p:grpSpPr bwMode="auto">
              <a:xfrm>
                <a:off x="1847" y="1303"/>
                <a:ext cx="136" cy="1168"/>
                <a:chOff x="2526" y="338"/>
                <a:chExt cx="473" cy="3737"/>
              </a:xfrm>
            </p:grpSpPr>
            <p:grpSp>
              <p:nvGrpSpPr>
                <p:cNvPr id="610560" name="Group 256"/>
                <p:cNvGrpSpPr>
                  <a:grpSpLocks/>
                </p:cNvGrpSpPr>
                <p:nvPr/>
              </p:nvGrpSpPr>
              <p:grpSpPr bwMode="auto">
                <a:xfrm>
                  <a:off x="2720" y="615"/>
                  <a:ext cx="279" cy="101"/>
                  <a:chOff x="2720" y="615"/>
                  <a:chExt cx="279" cy="101"/>
                </a:xfrm>
              </p:grpSpPr>
              <p:sp>
                <p:nvSpPr>
                  <p:cNvPr id="610561" name="Line 25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719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62" name="Line 2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57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63" name="Text Box 259"/>
                <p:cNvSpPr txBox="1">
                  <a:spLocks noChangeArrowheads="1"/>
                </p:cNvSpPr>
                <p:nvPr/>
              </p:nvSpPr>
              <p:spPr bwMode="auto">
                <a:xfrm>
                  <a:off x="2526" y="338"/>
                  <a:ext cx="1" cy="37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64" name="Group 260"/>
              <p:cNvGrpSpPr>
                <a:grpSpLocks/>
              </p:cNvGrpSpPr>
              <p:nvPr/>
            </p:nvGrpSpPr>
            <p:grpSpPr bwMode="auto">
              <a:xfrm>
                <a:off x="2111" y="1296"/>
                <a:ext cx="129" cy="1168"/>
                <a:chOff x="3443" y="316"/>
                <a:chExt cx="449" cy="3739"/>
              </a:xfrm>
            </p:grpSpPr>
            <p:grpSp>
              <p:nvGrpSpPr>
                <p:cNvPr id="610565" name="Group 261"/>
                <p:cNvGrpSpPr>
                  <a:grpSpLocks/>
                </p:cNvGrpSpPr>
                <p:nvPr/>
              </p:nvGrpSpPr>
              <p:grpSpPr bwMode="auto">
                <a:xfrm>
                  <a:off x="3613" y="615"/>
                  <a:ext cx="279" cy="101"/>
                  <a:chOff x="3613" y="615"/>
                  <a:chExt cx="279" cy="101"/>
                </a:xfrm>
              </p:grpSpPr>
              <p:sp>
                <p:nvSpPr>
                  <p:cNvPr id="610566" name="Line 26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612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67" name="Line 2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51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68" name="Text Box 264"/>
                <p:cNvSpPr txBox="1">
                  <a:spLocks noChangeArrowheads="1"/>
                </p:cNvSpPr>
                <p:nvPr/>
              </p:nvSpPr>
              <p:spPr bwMode="auto">
                <a:xfrm>
                  <a:off x="3443" y="316"/>
                  <a:ext cx="1" cy="37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69" name="Group 265"/>
              <p:cNvGrpSpPr>
                <a:grpSpLocks/>
              </p:cNvGrpSpPr>
              <p:nvPr/>
            </p:nvGrpSpPr>
            <p:grpSpPr bwMode="auto">
              <a:xfrm>
                <a:off x="2383" y="1296"/>
                <a:ext cx="113" cy="1168"/>
                <a:chOff x="4390" y="316"/>
                <a:chExt cx="395" cy="3739"/>
              </a:xfrm>
            </p:grpSpPr>
            <p:grpSp>
              <p:nvGrpSpPr>
                <p:cNvPr id="610570" name="Group 266"/>
                <p:cNvGrpSpPr>
                  <a:grpSpLocks/>
                </p:cNvGrpSpPr>
                <p:nvPr/>
              </p:nvGrpSpPr>
              <p:grpSpPr bwMode="auto">
                <a:xfrm>
                  <a:off x="4506" y="615"/>
                  <a:ext cx="279" cy="101"/>
                  <a:chOff x="4506" y="615"/>
                  <a:chExt cx="279" cy="101"/>
                </a:xfrm>
              </p:grpSpPr>
              <p:sp>
                <p:nvSpPr>
                  <p:cNvPr id="610571" name="Line 26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5" y="615"/>
                    <a:ext cx="282" cy="5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10572" name="Line 2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4" y="624"/>
                    <a:ext cx="4" cy="93"/>
                  </a:xfrm>
                  <a:prstGeom prst="line">
                    <a:avLst/>
                  </a:prstGeom>
                  <a:noFill/>
                  <a:ln w="3168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10573" name="Text Box 269"/>
                <p:cNvSpPr txBox="1">
                  <a:spLocks noChangeArrowheads="1"/>
                </p:cNvSpPr>
                <p:nvPr/>
              </p:nvSpPr>
              <p:spPr bwMode="auto">
                <a:xfrm>
                  <a:off x="4390" y="316"/>
                  <a:ext cx="1" cy="37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spcBef>
                      <a:spcPct val="0"/>
                    </a:spcBef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86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endParaRPr lang="en-GB" altLang="fr-FR" sz="1300">
                    <a:latin typeface="Courier" pitchFamily="49" charset="0"/>
                  </a:endParaRPr>
                </a:p>
              </p:txBody>
            </p:sp>
          </p:grpSp>
          <p:grpSp>
            <p:nvGrpSpPr>
              <p:cNvPr id="610574" name="Group 270"/>
              <p:cNvGrpSpPr>
                <a:grpSpLocks/>
              </p:cNvGrpSpPr>
              <p:nvPr/>
            </p:nvGrpSpPr>
            <p:grpSpPr bwMode="auto">
              <a:xfrm>
                <a:off x="2487" y="1859"/>
                <a:ext cx="29" cy="87"/>
                <a:chOff x="1272" y="2114"/>
                <a:chExt cx="100" cy="279"/>
              </a:xfrm>
            </p:grpSpPr>
            <p:sp>
              <p:nvSpPr>
                <p:cNvPr id="610575" name="Line 271"/>
                <p:cNvSpPr>
                  <a:spLocks noChangeShapeType="1"/>
                </p:cNvSpPr>
                <p:nvPr/>
              </p:nvSpPr>
              <p:spPr bwMode="auto">
                <a:xfrm>
                  <a:off x="1272" y="2114"/>
                  <a:ext cx="1" cy="280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76" name="Line 272"/>
                <p:cNvSpPr>
                  <a:spLocks noChangeShapeType="1"/>
                </p:cNvSpPr>
                <p:nvPr/>
              </p:nvSpPr>
              <p:spPr bwMode="auto">
                <a:xfrm>
                  <a:off x="1279" y="2253"/>
                  <a:ext cx="93" cy="1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0577" name="Group 273"/>
              <p:cNvGrpSpPr>
                <a:grpSpLocks/>
              </p:cNvGrpSpPr>
              <p:nvPr/>
            </p:nvGrpSpPr>
            <p:grpSpPr bwMode="auto">
              <a:xfrm>
                <a:off x="1604" y="1859"/>
                <a:ext cx="30" cy="87"/>
                <a:chOff x="5179" y="2122"/>
                <a:chExt cx="102" cy="279"/>
              </a:xfrm>
            </p:grpSpPr>
            <p:sp>
              <p:nvSpPr>
                <p:cNvPr id="610578" name="Line 274"/>
                <p:cNvSpPr>
                  <a:spLocks noChangeShapeType="1"/>
                </p:cNvSpPr>
                <p:nvPr/>
              </p:nvSpPr>
              <p:spPr bwMode="auto">
                <a:xfrm flipV="1">
                  <a:off x="5277" y="2121"/>
                  <a:ext cx="5" cy="282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10579" name="Line 275"/>
                <p:cNvSpPr>
                  <a:spLocks noChangeShapeType="1"/>
                </p:cNvSpPr>
                <p:nvPr/>
              </p:nvSpPr>
              <p:spPr bwMode="auto">
                <a:xfrm flipH="1" flipV="1">
                  <a:off x="5178" y="2259"/>
                  <a:ext cx="95" cy="5"/>
                </a:xfrm>
                <a:prstGeom prst="line">
                  <a:avLst/>
                </a:prstGeom>
                <a:noFill/>
                <a:ln w="316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sp>
          <p:nvSpPr>
            <p:cNvPr id="610580" name="Oval 276"/>
            <p:cNvSpPr>
              <a:spLocks noChangeArrowheads="1"/>
            </p:cNvSpPr>
            <p:nvPr/>
          </p:nvSpPr>
          <p:spPr bwMode="auto">
            <a:xfrm>
              <a:off x="2448" y="2208"/>
              <a:ext cx="48" cy="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cxnSp>
        <p:nvCxnSpPr>
          <p:cNvPr id="610581" name="AutoShape 277"/>
          <p:cNvCxnSpPr>
            <a:cxnSpLocks noChangeShapeType="1"/>
            <a:stCxn id="610378" idx="0"/>
            <a:endCxn id="610474" idx="1"/>
          </p:cNvCxnSpPr>
          <p:nvPr/>
        </p:nvCxnSpPr>
        <p:spPr bwMode="auto">
          <a:xfrm flipV="1">
            <a:off x="3893257" y="3141663"/>
            <a:ext cx="132644" cy="30162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0582" name="AutoShape 278"/>
          <p:cNvCxnSpPr>
            <a:cxnSpLocks noChangeShapeType="1"/>
            <a:stCxn id="610477" idx="0"/>
            <a:endCxn id="610507" idx="1"/>
          </p:cNvCxnSpPr>
          <p:nvPr/>
        </p:nvCxnSpPr>
        <p:spPr bwMode="auto">
          <a:xfrm>
            <a:off x="4445000" y="3143251"/>
            <a:ext cx="83256" cy="288925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0583" name="AutoShape 279"/>
          <p:cNvCxnSpPr>
            <a:cxnSpLocks noChangeShapeType="1"/>
            <a:stCxn id="610375" idx="0"/>
            <a:endCxn id="610507" idx="3"/>
          </p:cNvCxnSpPr>
          <p:nvPr/>
        </p:nvCxnSpPr>
        <p:spPr bwMode="auto">
          <a:xfrm flipH="1">
            <a:off x="4934656" y="3136901"/>
            <a:ext cx="142522" cy="295275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0584" name="Text Box 280"/>
          <p:cNvSpPr txBox="1">
            <a:spLocks noChangeArrowheads="1"/>
          </p:cNvSpPr>
          <p:nvPr/>
        </p:nvSpPr>
        <p:spPr bwMode="auto">
          <a:xfrm>
            <a:off x="795867" y="4846638"/>
            <a:ext cx="18344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GB" altLang="fr-FR" sz="2400" b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10586" name="Rectangle 282"/>
          <p:cNvSpPr>
            <a:spLocks noChangeArrowheads="1"/>
          </p:cNvSpPr>
          <p:nvPr/>
        </p:nvSpPr>
        <p:spPr bwMode="auto">
          <a:xfrm>
            <a:off x="1258711" y="5580064"/>
            <a:ext cx="7233356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1pPr>
            <a:lvl2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2pPr>
            <a:lvl3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3pPr>
            <a:lvl4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4pPr>
            <a:lvl5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r>
              <a:rPr lang="en-US" altLang="fr-FR" sz="2000" dirty="0">
                <a:solidFill>
                  <a:schemeClr val="tx1"/>
                </a:solidFill>
              </a:rPr>
              <a:t>composites encapsulate primitives, </a:t>
            </a:r>
            <a:endParaRPr lang="en-US" altLang="fr-FR" sz="2000" dirty="0" smtClean="0">
              <a:solidFill>
                <a:schemeClr val="tx1"/>
              </a:solidFill>
            </a:endParaRPr>
          </a:p>
          <a:p>
            <a:r>
              <a:rPr lang="en-US" altLang="fr-FR" sz="2000" dirty="0" smtClean="0">
                <a:solidFill>
                  <a:schemeClr val="tx1"/>
                </a:solidFill>
              </a:rPr>
              <a:t>primitives encapsulate </a:t>
            </a:r>
            <a:r>
              <a:rPr lang="en-US" altLang="fr-FR" sz="2000" dirty="0">
                <a:solidFill>
                  <a:schemeClr val="tx1"/>
                </a:solidFill>
              </a:rPr>
              <a:t>code</a:t>
            </a:r>
            <a:endParaRPr lang="en-GB" altLang="fr-FR" sz="2000" dirty="0">
              <a:solidFill>
                <a:schemeClr val="tx1"/>
              </a:solidFill>
            </a:endParaRPr>
          </a:p>
        </p:txBody>
      </p:sp>
      <p:sp>
        <p:nvSpPr>
          <p:cNvPr id="610588" name="Text Box 284"/>
          <p:cNvSpPr txBox="1">
            <a:spLocks noChangeArrowheads="1"/>
          </p:cNvSpPr>
          <p:nvPr/>
        </p:nvSpPr>
        <p:spPr bwMode="auto">
          <a:xfrm>
            <a:off x="177800" y="2208214"/>
            <a:ext cx="2686756" cy="317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1800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fr-FR" sz="2000" dirty="0">
                <a:latin typeface="+mn-lt"/>
              </a:rPr>
              <a:t>Server/Client Interfaces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2000" dirty="0">
                <a:latin typeface="+mn-lt"/>
              </a:rPr>
              <a:t> Hierarchy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2000" dirty="0">
                <a:latin typeface="+mn-lt"/>
              </a:rPr>
              <a:t> Separation of concern: functional / non-functional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2000" dirty="0">
                <a:latin typeface="+mn-lt"/>
              </a:rPr>
              <a:t> ADL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2000" dirty="0">
                <a:latin typeface="+mn-lt"/>
              </a:rPr>
              <a:t> Extensible</a:t>
            </a:r>
          </a:p>
        </p:txBody>
      </p:sp>
    </p:spTree>
    <p:extLst>
      <p:ext uri="{BB962C8B-B14F-4D97-AF65-F5344CB8AC3E}">
        <p14:creationId xmlns:p14="http://schemas.microsoft.com/office/powerpoint/2010/main" val="17521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Exercice</a:t>
            </a:r>
            <a:r>
              <a:rPr lang="en-US" dirty="0" smtClean="0"/>
              <a:t> 4:</a:t>
            </a:r>
            <a:br>
              <a:rPr lang="en-US" dirty="0" smtClean="0"/>
            </a:br>
            <a:r>
              <a:rPr lang="en-US" dirty="0" err="1" smtClean="0"/>
              <a:t>CommIni</a:t>
            </a:r>
            <a:r>
              <a:rPr lang="en-US" dirty="0" smtClean="0"/>
              <a:t> component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This is more complicated…: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CommIni</a:t>
            </a:r>
            <a:r>
              <a:rPr lang="en-US" sz="2000" dirty="0" smtClean="0"/>
              <a:t> has 2 service interfaces (bound from Initial and from </a:t>
            </a:r>
            <a:r>
              <a:rPr lang="en-US" sz="2000" dirty="0" err="1" smtClean="0"/>
              <a:t>ChannelAck</a:t>
            </a:r>
            <a:r>
              <a:rPr lang="en-US" sz="2000" dirty="0" smtClean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When receiving “</a:t>
            </a:r>
            <a:r>
              <a:rPr lang="en-US" sz="1800" dirty="0" err="1" smtClean="0"/>
              <a:t>Cmd</a:t>
            </a:r>
            <a:r>
              <a:rPr lang="en-US" sz="1800" dirty="0" smtClean="0"/>
              <a:t>(Ins)” from Initial, it sends a number of “Notify” on client </a:t>
            </a:r>
            <a:r>
              <a:rPr lang="en-US" sz="1800" dirty="0" err="1" smtClean="0"/>
              <a:t>Itf</a:t>
            </a:r>
            <a:r>
              <a:rPr lang="en-US" sz="1800" dirty="0" smtClean="0"/>
              <a:t> </a:t>
            </a:r>
            <a:r>
              <a:rPr lang="en-US" sz="1800" dirty="0" err="1" smtClean="0"/>
              <a:t>ChannelNotify</a:t>
            </a:r>
            <a:r>
              <a:rPr lang="en-US" sz="1800" dirty="0" smtClean="0"/>
              <a:t>, then wait.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When receiving “</a:t>
            </a:r>
            <a:r>
              <a:rPr lang="en-US" sz="1800" dirty="0" err="1" smtClean="0"/>
              <a:t>Ack</a:t>
            </a:r>
            <a:r>
              <a:rPr lang="en-US" sz="1800" dirty="0" smtClean="0"/>
              <a:t>(</a:t>
            </a:r>
            <a:r>
              <a:rPr lang="en-US" sz="1800" dirty="0" err="1" smtClean="0"/>
              <a:t>k,r</a:t>
            </a:r>
            <a:r>
              <a:rPr lang="en-US" sz="1800" dirty="0" smtClean="0"/>
              <a:t>)” from </a:t>
            </a:r>
            <a:r>
              <a:rPr lang="en-US" sz="1800" dirty="0" err="1" smtClean="0"/>
              <a:t>ChannelAck</a:t>
            </a:r>
            <a:r>
              <a:rPr lang="en-US" sz="1800" dirty="0" smtClean="0"/>
              <a:t>, it stores the corresponding “</a:t>
            </a:r>
            <a:r>
              <a:rPr lang="en-US" sz="1800" dirty="0" err="1" smtClean="0"/>
              <a:t>r_k</a:t>
            </a:r>
            <a:r>
              <a:rPr lang="en-US" sz="1800" dirty="0" smtClean="0"/>
              <a:t>”. We suppose it receives them in order.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When all received, it computes the result and sends it on </a:t>
            </a:r>
            <a:r>
              <a:rPr lang="en-US" sz="1800" dirty="0" err="1" smtClean="0"/>
              <a:t>Itf</a:t>
            </a:r>
            <a:r>
              <a:rPr lang="en-US" sz="1800" dirty="0" smtClean="0"/>
              <a:t> “</a:t>
            </a:r>
            <a:r>
              <a:rPr lang="en-US" sz="1800" dirty="0" err="1" smtClean="0"/>
              <a:t>ToInitial</a:t>
            </a:r>
            <a:r>
              <a:rPr lang="en-US" sz="1800" dirty="0" smtClean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way to formalize this in GCM is with 2 service methods, plus a local “body” method describing the (</a:t>
            </a:r>
            <a:r>
              <a:rPr lang="en-US" sz="2000" dirty="0" err="1" smtClean="0"/>
              <a:t>statefull</a:t>
            </a:r>
            <a:r>
              <a:rPr lang="en-US" sz="2000" dirty="0" smtClean="0"/>
              <a:t>) behavior policy.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Build the class diagram for this </a:t>
            </a:r>
            <a:r>
              <a:rPr lang="en-US" sz="2400" dirty="0" err="1" smtClean="0"/>
              <a:t>impl</a:t>
            </a:r>
            <a:r>
              <a:rPr lang="en-US" sz="2400" dirty="0" smtClean="0"/>
              <a:t>. Class, then the State machines for the service methods and the body.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8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9A85-9296-4ADD-8741-1DC6DBD5BCB3}" type="slidenum">
              <a:rPr lang="en-US" altLang="fr-FR"/>
              <a:pPr/>
              <a:t>12</a:t>
            </a:fld>
            <a:endParaRPr lang="en-US" altLang="fr-FR"/>
          </a:p>
        </p:txBody>
      </p:sp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721600" cy="896937"/>
          </a:xfrm>
        </p:spPr>
        <p:txBody>
          <a:bodyPr/>
          <a:lstStyle/>
          <a:p>
            <a:r>
              <a:rPr lang="fr-FR" altLang="fr-FR" sz="3200" b="1" dirty="0" smtClean="0">
                <a:solidFill>
                  <a:srgbClr val="0070C0"/>
                </a:solidFill>
              </a:rPr>
              <a:t>The </a:t>
            </a:r>
            <a:r>
              <a:rPr lang="fr-FR" altLang="fr-FR" sz="3200" b="1" dirty="0" err="1" smtClean="0">
                <a:solidFill>
                  <a:srgbClr val="0070C0"/>
                </a:solidFill>
              </a:rPr>
              <a:t>Grid</a:t>
            </a:r>
            <a:r>
              <a:rPr lang="fr-FR" altLang="fr-FR" sz="3200" b="1" dirty="0" smtClean="0">
                <a:solidFill>
                  <a:srgbClr val="0070C0"/>
                </a:solidFill>
              </a:rPr>
              <a:t> </a:t>
            </a:r>
            <a:r>
              <a:rPr lang="fr-FR" altLang="fr-FR" sz="3200" b="1" dirty="0">
                <a:solidFill>
                  <a:srgbClr val="0070C0"/>
                </a:solidFill>
              </a:rPr>
              <a:t>Component Model (GCM): </a:t>
            </a:r>
            <a:r>
              <a:rPr lang="fr-FR" altLang="fr-FR" sz="2800" dirty="0"/>
              <a:t/>
            </a:r>
            <a:br>
              <a:rPr lang="fr-FR" altLang="fr-FR" sz="2800" dirty="0"/>
            </a:br>
            <a:r>
              <a:rPr lang="fr-FR" altLang="fr-FR" sz="2400" dirty="0" smtClean="0"/>
              <a:t>A </a:t>
            </a:r>
            <a:r>
              <a:rPr lang="fr-FR" altLang="fr-FR" sz="2400" dirty="0" err="1" smtClean="0"/>
              <a:t>Grid</a:t>
            </a:r>
            <a:r>
              <a:rPr lang="fr-FR" altLang="fr-FR" sz="2400" dirty="0" err="1"/>
              <a:t>&amp;</a:t>
            </a:r>
            <a:r>
              <a:rPr lang="fr-FR" altLang="fr-FR" sz="2400" dirty="0" err="1" smtClean="0"/>
              <a:t>Cloud</a:t>
            </a:r>
            <a:r>
              <a:rPr lang="fr-FR" altLang="fr-FR" sz="2400" dirty="0" smtClean="0"/>
              <a:t> </a:t>
            </a:r>
            <a:r>
              <a:rPr lang="fr-FR" altLang="fr-FR" sz="2400" dirty="0" err="1"/>
              <a:t>aware</a:t>
            </a:r>
            <a:r>
              <a:rPr lang="fr-FR" altLang="fr-FR" sz="2400" dirty="0"/>
              <a:t> extension to Fractal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72815"/>
            <a:ext cx="8591872" cy="44866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altLang="fr-FR" sz="2400" dirty="0" err="1"/>
              <a:t>Targetting</a:t>
            </a:r>
            <a:r>
              <a:rPr lang="fr-FR" altLang="fr-FR" sz="2400" dirty="0"/>
              <a:t> </a:t>
            </a:r>
            <a:r>
              <a:rPr lang="fr-FR" altLang="fr-FR" sz="2400" dirty="0" err="1" smtClean="0"/>
              <a:t>Grids</a:t>
            </a:r>
            <a:r>
              <a:rPr lang="fr-FR" altLang="fr-FR" sz="2400" dirty="0" smtClean="0"/>
              <a:t>/</a:t>
            </a:r>
            <a:r>
              <a:rPr lang="fr-FR" altLang="fr-FR" sz="2400" dirty="0" err="1" smtClean="0"/>
              <a:t>Clouds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requires</a:t>
            </a:r>
            <a:r>
              <a:rPr lang="fr-FR" altLang="fr-FR" sz="2400" dirty="0" smtClean="0"/>
              <a:t> </a:t>
            </a:r>
            <a:r>
              <a:rPr lang="fr-FR" altLang="fr-FR" sz="2400" dirty="0"/>
              <a:t>to </a:t>
            </a:r>
            <a:r>
              <a:rPr lang="fr-FR" altLang="fr-FR" sz="2400" dirty="0" err="1"/>
              <a:t>handle</a:t>
            </a:r>
            <a:r>
              <a:rPr lang="fr-FR" altLang="fr-FR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fr-FR" altLang="fr-FR" sz="2000" dirty="0" err="1"/>
              <a:t>Scalability</a:t>
            </a:r>
            <a:r>
              <a:rPr lang="fr-FR" altLang="fr-FR" sz="2000" dirty="0"/>
              <a:t> =&gt; </a:t>
            </a:r>
            <a:r>
              <a:rPr lang="fr-FR" altLang="fr-FR" sz="2000" dirty="0" err="1"/>
              <a:t>hierarchy</a:t>
            </a:r>
            <a:r>
              <a:rPr lang="fr-FR" altLang="fr-FR" sz="2000" dirty="0"/>
              <a:t>, </a:t>
            </a:r>
            <a:r>
              <a:rPr lang="fr-FR" altLang="fr-FR" sz="2000" dirty="0" err="1"/>
              <a:t>parallelism</a:t>
            </a:r>
            <a:endParaRPr lang="fr-FR" altLang="fr-FR" sz="2000" dirty="0"/>
          </a:p>
          <a:p>
            <a:pPr lvl="1">
              <a:lnSpc>
                <a:spcPct val="80000"/>
              </a:lnSpc>
            </a:pPr>
            <a:r>
              <a:rPr lang="fr-FR" altLang="fr-FR" sz="2000" dirty="0" err="1"/>
              <a:t>Volatility</a:t>
            </a:r>
            <a:r>
              <a:rPr lang="fr-FR" altLang="fr-FR" sz="2000" dirty="0"/>
              <a:t>, </a:t>
            </a:r>
            <a:r>
              <a:rPr lang="fr-FR" altLang="fr-FR" sz="2000" dirty="0" err="1"/>
              <a:t>heterogeneity</a:t>
            </a:r>
            <a:r>
              <a:rPr lang="fr-FR" altLang="fr-FR" sz="2000" dirty="0"/>
              <a:t> =&gt; adaptation, </a:t>
            </a:r>
            <a:r>
              <a:rPr lang="fr-FR" altLang="fr-FR" sz="2000" dirty="0" err="1"/>
              <a:t>dynamicity</a:t>
            </a:r>
            <a:r>
              <a:rPr lang="fr-FR" altLang="fr-FR" sz="2000" dirty="0"/>
              <a:t>, </a:t>
            </a:r>
            <a:r>
              <a:rPr lang="fr-FR" altLang="fr-FR" sz="2000" dirty="0" err="1"/>
              <a:t>autonomicity</a:t>
            </a:r>
            <a:r>
              <a:rPr lang="fr-FR" altLang="fr-FR" sz="2000" dirty="0" smtClean="0"/>
              <a:t>…</a:t>
            </a:r>
            <a:r>
              <a:rPr lang="fr-FR" altLang="fr-FR" sz="2000" dirty="0"/>
              <a:t/>
            </a:r>
            <a:br>
              <a:rPr lang="fr-FR" altLang="fr-FR" sz="2000" dirty="0"/>
            </a:br>
            <a:endParaRPr lang="fr-FR" altLang="fr-FR" sz="2000" dirty="0"/>
          </a:p>
          <a:p>
            <a:pPr>
              <a:lnSpc>
                <a:spcPct val="80000"/>
              </a:lnSpc>
            </a:pPr>
            <a:r>
              <a:rPr lang="fr-FR" altLang="fr-FR" sz="2400" dirty="0"/>
              <a:t>Collective interfaces </a:t>
            </a:r>
          </a:p>
          <a:p>
            <a:pPr lvl="1">
              <a:lnSpc>
                <a:spcPct val="80000"/>
              </a:lnSpc>
            </a:pPr>
            <a:r>
              <a:rPr lang="fr-FR" altLang="fr-FR" sz="2000" dirty="0"/>
              <a:t>Multicast, </a:t>
            </a:r>
            <a:r>
              <a:rPr lang="fr-FR" altLang="fr-FR" sz="2000" dirty="0" err="1"/>
              <a:t>gathercast</a:t>
            </a:r>
            <a:r>
              <a:rPr lang="fr-FR" altLang="fr-FR" sz="2000" dirty="0"/>
              <a:t>, </a:t>
            </a:r>
            <a:r>
              <a:rPr lang="fr-FR" altLang="fr-FR" sz="2000" dirty="0" err="1"/>
              <a:t>gather</a:t>
            </a:r>
            <a:r>
              <a:rPr lang="fr-FR" altLang="fr-FR" sz="2000" dirty="0"/>
              <a:t>-multicast, </a:t>
            </a:r>
            <a:r>
              <a:rPr lang="fr-FR" altLang="fr-FR" sz="2000" dirty="0" err="1"/>
              <a:t>MxN</a:t>
            </a:r>
            <a:r>
              <a:rPr lang="fr-FR" altLang="fr-FR" sz="2000" dirty="0"/>
              <a:t> </a:t>
            </a:r>
            <a:r>
              <a:rPr lang="fr-FR" altLang="fr-FR" sz="2000" dirty="0" err="1"/>
              <a:t>parallel</a:t>
            </a:r>
            <a:r>
              <a:rPr lang="fr-FR" altLang="fr-FR" sz="2000" dirty="0"/>
              <a:t> communications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fr-FR" altLang="fr-FR" sz="2000" dirty="0"/>
              <a:t>			</a:t>
            </a:r>
            <a:r>
              <a:rPr lang="fr-FR" altLang="fr-FR" sz="2000" dirty="0" smtClean="0"/>
              <a:t>			</a:t>
            </a:r>
            <a:r>
              <a:rPr lang="fr-FR" altLang="fr-FR" sz="2000" b="1" dirty="0" smtClean="0">
                <a:solidFill>
                  <a:srgbClr val="0070C0"/>
                </a:solidFill>
              </a:rPr>
              <a:t>GCM </a:t>
            </a:r>
            <a:r>
              <a:rPr lang="fr-FR" altLang="fr-FR" sz="2000" b="1" dirty="0">
                <a:solidFill>
                  <a:srgbClr val="0070C0"/>
                </a:solidFill>
              </a:rPr>
              <a:t>for </a:t>
            </a:r>
            <a:r>
              <a:rPr lang="fr-FR" altLang="fr-FR" sz="2000" b="1" dirty="0" err="1">
                <a:solidFill>
                  <a:srgbClr val="0070C0"/>
                </a:solidFill>
              </a:rPr>
              <a:t>parallel</a:t>
            </a:r>
            <a:r>
              <a:rPr lang="fr-FR" altLang="fr-FR" sz="2000" b="1" dirty="0">
                <a:solidFill>
                  <a:srgbClr val="0070C0"/>
                </a:solidFill>
              </a:rPr>
              <a:t> </a:t>
            </a:r>
            <a:r>
              <a:rPr lang="fr-FR" altLang="fr-FR" sz="2000" b="1" dirty="0" err="1">
                <a:solidFill>
                  <a:srgbClr val="0070C0"/>
                </a:solidFill>
              </a:rPr>
              <a:t>computing</a:t>
            </a:r>
            <a:endParaRPr lang="fr-FR" altLang="fr-FR" sz="2000" b="1" dirty="0">
              <a:solidFill>
                <a:srgbClr val="0070C0"/>
              </a:solidFill>
            </a:endParaRPr>
          </a:p>
          <a:p>
            <a:pPr lvl="1">
              <a:lnSpc>
                <a:spcPct val="80000"/>
              </a:lnSpc>
              <a:buClr>
                <a:schemeClr val="tx1"/>
              </a:buClr>
              <a:buFontTx/>
              <a:buBlip>
                <a:blip r:embed="rId3"/>
              </a:buBlip>
            </a:pPr>
            <a:endParaRPr lang="fr-FR" altLang="fr-FR" sz="1100" dirty="0"/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fr-FR" altLang="fr-FR" sz="2400" dirty="0" smtClean="0"/>
              <a:t>Non-</a:t>
            </a:r>
            <a:r>
              <a:rPr lang="fr-FR" altLang="fr-FR" sz="2400" dirty="0" err="1" smtClean="0"/>
              <a:t>functional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concerns</a:t>
            </a:r>
            <a:r>
              <a:rPr lang="fr-FR" altLang="fr-FR" sz="2400" dirty="0" smtClean="0"/>
              <a:t>: </a:t>
            </a:r>
            <a:r>
              <a:rPr lang="fr-FR" altLang="fr-FR" sz="2400" dirty="0" err="1" smtClean="0"/>
              <a:t>Componentized</a:t>
            </a:r>
            <a:r>
              <a:rPr lang="fr-FR" altLang="fr-FR" sz="2400" dirty="0" smtClean="0"/>
              <a:t> membrane</a:t>
            </a:r>
            <a:endParaRPr lang="fr-FR" altLang="fr-FR" sz="2400" dirty="0"/>
          </a:p>
          <a:p>
            <a:pPr lvl="1">
              <a:lnSpc>
                <a:spcPct val="80000"/>
              </a:lnSpc>
            </a:pPr>
            <a:r>
              <a:rPr lang="fr-FR" altLang="fr-FR" sz="2000" dirty="0" err="1"/>
              <a:t>Controllers</a:t>
            </a:r>
            <a:r>
              <a:rPr lang="fr-FR" altLang="fr-FR" sz="2000" dirty="0"/>
              <a:t> as </a:t>
            </a:r>
            <a:r>
              <a:rPr lang="fr-FR" altLang="fr-FR" sz="2000" dirty="0" err="1"/>
              <a:t>objects</a:t>
            </a:r>
            <a:r>
              <a:rPr lang="fr-FR" altLang="fr-FR" sz="2000" dirty="0"/>
              <a:t> or Fractal/GCM components</a:t>
            </a:r>
          </a:p>
          <a:p>
            <a:pPr lvl="1">
              <a:lnSpc>
                <a:spcPct val="80000"/>
              </a:lnSpc>
            </a:pPr>
            <a:r>
              <a:rPr lang="fr-FR" altLang="fr-FR" sz="2000" dirty="0"/>
              <a:t>Fractal extension for </a:t>
            </a:r>
            <a:r>
              <a:rPr lang="fr-FR" altLang="fr-FR" sz="2000" dirty="0" err="1"/>
              <a:t>properly</a:t>
            </a:r>
            <a:r>
              <a:rPr lang="fr-FR" altLang="fr-FR" sz="2000" dirty="0"/>
              <a:t> </a:t>
            </a:r>
            <a:r>
              <a:rPr lang="fr-FR" altLang="fr-FR" sz="2000" dirty="0" err="1"/>
              <a:t>exposing</a:t>
            </a:r>
            <a:r>
              <a:rPr lang="fr-FR" altLang="fr-FR" sz="2000" dirty="0"/>
              <a:t> the non-</a:t>
            </a:r>
            <a:r>
              <a:rPr lang="fr-FR" altLang="fr-FR" sz="2000" dirty="0" err="1"/>
              <a:t>functional</a:t>
            </a:r>
            <a:r>
              <a:rPr lang="fr-FR" altLang="fr-FR" sz="2000" dirty="0"/>
              <a:t> part, </a:t>
            </a:r>
            <a:r>
              <a:rPr lang="fr-FR" altLang="fr-FR" sz="2000" dirty="0" err="1"/>
              <a:t>including</a:t>
            </a:r>
            <a:r>
              <a:rPr lang="fr-FR" altLang="fr-FR" sz="2000" dirty="0"/>
              <a:t> non-</a:t>
            </a:r>
            <a:r>
              <a:rPr lang="fr-FR" altLang="fr-FR" sz="2000" dirty="0" err="1"/>
              <a:t>functional</a:t>
            </a:r>
            <a:r>
              <a:rPr lang="fr-FR" altLang="fr-FR" sz="2000" dirty="0"/>
              <a:t> client interfaces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fr-FR" altLang="fr-FR" sz="2000" dirty="0"/>
              <a:t>			</a:t>
            </a:r>
            <a:r>
              <a:rPr lang="fr-FR" altLang="fr-FR" sz="2000" dirty="0" smtClean="0"/>
              <a:t>			</a:t>
            </a:r>
            <a:r>
              <a:rPr lang="fr-FR" altLang="fr-FR" sz="2000" b="1" dirty="0">
                <a:solidFill>
                  <a:srgbClr val="0070C0"/>
                </a:solidFill>
              </a:rPr>
              <a:t>GCM for </a:t>
            </a:r>
            <a:r>
              <a:rPr lang="fr-FR" altLang="fr-FR" sz="2000" b="1" dirty="0" err="1">
                <a:solidFill>
                  <a:srgbClr val="0070C0"/>
                </a:solidFill>
              </a:rPr>
              <a:t>autonomic</a:t>
            </a:r>
            <a:r>
              <a:rPr lang="fr-FR" altLang="fr-FR" sz="2000" b="1" dirty="0">
                <a:solidFill>
                  <a:srgbClr val="0070C0"/>
                </a:solidFill>
              </a:rPr>
              <a:t> </a:t>
            </a:r>
            <a:r>
              <a:rPr lang="fr-FR" altLang="fr-FR" sz="2000" b="1" dirty="0" err="1">
                <a:solidFill>
                  <a:srgbClr val="0070C0"/>
                </a:solidFill>
              </a:rPr>
              <a:t>computing</a:t>
            </a:r>
            <a:endParaRPr lang="fr-FR" altLang="fr-F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ChangeArrowheads="1"/>
          </p:cNvSpPr>
          <p:nvPr/>
        </p:nvSpPr>
        <p:spPr bwMode="auto">
          <a:xfrm>
            <a:off x="611560" y="260648"/>
            <a:ext cx="7830182" cy="93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1pPr>
            <a:lvl2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2pPr>
            <a:lvl3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3pPr>
            <a:lvl4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4pPr>
            <a:lvl5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r>
              <a:rPr lang="en-US" altLang="fr-FR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GCM for Parallel Computing</a:t>
            </a:r>
            <a:endParaRPr lang="en-GB" altLang="fr-FR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489" y="2060575"/>
            <a:ext cx="8496300" cy="3816350"/>
          </a:xfrm>
          <a:noFill/>
          <a:ln/>
        </p:spPr>
        <p:txBody>
          <a:bodyPr/>
          <a:lstStyle/>
          <a:p>
            <a:pPr algn="l"/>
            <a:r>
              <a:rPr lang="en-US" altLang="fr-FR" sz="2400" dirty="0"/>
              <a:t>Scopes and Objectives</a:t>
            </a:r>
            <a:r>
              <a:rPr lang="en-US" altLang="fr-FR" sz="2400" dirty="0">
                <a:solidFill>
                  <a:srgbClr val="0033CC"/>
                </a:soli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fr-FR" sz="2000" dirty="0"/>
              <a:t>Cloud Applications/Services that Compose and Deploy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fr-FR" sz="2000" dirty="0"/>
              <a:t>No programming, No Scripting, </a:t>
            </a:r>
            <a:r>
              <a:rPr lang="en-US" altLang="fr-FR" sz="2000" dirty="0" smtClean="0"/>
              <a:t>…</a:t>
            </a:r>
            <a:endParaRPr lang="en-US" altLang="fr-FR" sz="2000" dirty="0"/>
          </a:p>
          <a:p>
            <a:pPr algn="l"/>
            <a:endParaRPr lang="en-US" altLang="fr-FR" sz="2400" dirty="0">
              <a:solidFill>
                <a:srgbClr val="FF9933"/>
              </a:solidFill>
            </a:endParaRPr>
          </a:p>
          <a:p>
            <a:pPr algn="l"/>
            <a:r>
              <a:rPr lang="en-US" altLang="fr-FR" sz="2400" dirty="0"/>
              <a:t>Innovation: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fr-FR" sz="2000" dirty="0"/>
              <a:t>Abstract Deployment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fr-FR" sz="2000" dirty="0"/>
              <a:t>Composite Components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fr-FR" sz="2000" dirty="0"/>
              <a:t>Multicast and </a:t>
            </a:r>
            <a:r>
              <a:rPr lang="en-US" altLang="fr-FR" sz="2000" dirty="0" err="1"/>
              <a:t>GatherCast</a:t>
            </a:r>
            <a:endParaRPr lang="en-US" altLang="fr-FR" sz="2000" dirty="0"/>
          </a:p>
        </p:txBody>
      </p:sp>
      <p:pic>
        <p:nvPicPr>
          <p:cNvPr id="713733" name="Picture 5" descr="Jem3D-FractalGU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1" y="3573463"/>
            <a:ext cx="2953455" cy="2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84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ChangeArrowheads="1"/>
          </p:cNvSpPr>
          <p:nvPr/>
        </p:nvSpPr>
        <p:spPr bwMode="auto">
          <a:xfrm>
            <a:off x="-1761067" y="404813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1pPr>
            <a:lvl2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2pPr>
            <a:lvl3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3pPr>
            <a:lvl4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4pPr>
            <a:lvl5pPr algn="ctr" defTabSz="762000">
              <a:spcBef>
                <a:spcPct val="0"/>
              </a:spcBef>
              <a:defRPr sz="3600" b="1">
                <a:solidFill>
                  <a:srgbClr val="FAFD00"/>
                </a:solidFill>
                <a:latin typeface="Arial" pitchFamily="34" charset="0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r>
              <a:rPr lang="en-US" altLang="fr-FR" sz="6300" i="1"/>
              <a:t>GCM</a:t>
            </a:r>
            <a:endParaRPr lang="en-GB" altLang="fr-FR" sz="6200" b="0" i="1"/>
          </a:p>
        </p:txBody>
      </p:sp>
      <p:pic>
        <p:nvPicPr>
          <p:cNvPr id="7137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" t="33841" r="7108" b="33047"/>
          <a:stretch>
            <a:fillRect/>
          </a:stretch>
        </p:blipFill>
        <p:spPr bwMode="auto">
          <a:xfrm>
            <a:off x="5918200" y="285750"/>
            <a:ext cx="3228622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3733" name="Picture 5" descr="Jem3D-FractalGU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1" y="3573463"/>
            <a:ext cx="2953455" cy="2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3734" name="Picture 6" descr="Jem3D-FractalGU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7" y="765175"/>
            <a:ext cx="7343422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37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3" t="24352" r="17049" b="9277"/>
          <a:stretch>
            <a:fillRect/>
          </a:stretch>
        </p:blipFill>
        <p:spPr bwMode="auto">
          <a:xfrm>
            <a:off x="1116190" y="1268413"/>
            <a:ext cx="7092244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3736" name="Oval 8"/>
          <p:cNvSpPr>
            <a:spLocks noChangeArrowheads="1"/>
          </p:cNvSpPr>
          <p:nvPr/>
        </p:nvSpPr>
        <p:spPr bwMode="auto">
          <a:xfrm>
            <a:off x="1258711" y="2852739"/>
            <a:ext cx="936978" cy="936625"/>
          </a:xfrm>
          <a:prstGeom prst="ellipse">
            <a:avLst/>
          </a:prstGeom>
          <a:noFill/>
          <a:ln w="76200" algn="ctr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13737" name="Oval 9"/>
          <p:cNvSpPr>
            <a:spLocks noChangeArrowheads="1"/>
          </p:cNvSpPr>
          <p:nvPr/>
        </p:nvSpPr>
        <p:spPr bwMode="auto">
          <a:xfrm>
            <a:off x="3276600" y="2925763"/>
            <a:ext cx="936978" cy="863600"/>
          </a:xfrm>
          <a:prstGeom prst="ellipse">
            <a:avLst/>
          </a:prstGeom>
          <a:noFill/>
          <a:ln w="76200" algn="ctr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300568" y="3860801"/>
            <a:ext cx="1574470" cy="492443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FF99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CC6600"/>
              </a:buClr>
              <a:buSzPct val="120000"/>
            </a:pPr>
            <a:r>
              <a:rPr lang="en-US" altLang="fr-FR" sz="260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ＭＳ Ｐゴシック" pitchFamily="34" charset="-128"/>
              </a:rPr>
              <a:t>MultiCast</a:t>
            </a:r>
            <a:endParaRPr lang="fr-FR" altLang="fr-FR" sz="2600">
              <a:solidFill>
                <a:srgbClr val="FF99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3419122" y="3867151"/>
            <a:ext cx="1891865" cy="492443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FF99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CC6600"/>
              </a:buClr>
              <a:buSzPct val="120000"/>
            </a:pPr>
            <a:r>
              <a:rPr lang="en-US" altLang="fr-FR" sz="260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ＭＳ Ｐゴシック" pitchFamily="34" charset="-128"/>
              </a:rPr>
              <a:t>GatherCast</a:t>
            </a:r>
            <a:endParaRPr lang="fr-FR" altLang="fr-FR" sz="2600">
              <a:solidFill>
                <a:srgbClr val="FF99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090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-0.35434 -0.1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1373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3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3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3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3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3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3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3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3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3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3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6" grpId="0" animBg="1"/>
      <p:bldP spid="713737" grpId="0" animBg="1"/>
      <p:bldP spid="713738" grpId="0" animBg="1"/>
      <p:bldP spid="7137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C4E3-C2D9-4C8C-9383-59AA0AE78D70}" type="slidenum">
              <a:rPr lang="en-US" altLang="fr-FR"/>
              <a:pPr/>
              <a:t>15</a:t>
            </a:fld>
            <a:endParaRPr lang="en-US" altLang="fr-FR"/>
          </a:p>
        </p:txBody>
      </p:sp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7721600" cy="1143000"/>
          </a:xfrm>
        </p:spPr>
        <p:txBody>
          <a:bodyPr/>
          <a:lstStyle/>
          <a:p>
            <a:r>
              <a:rPr lang="fr-FR" altLang="fr-FR" sz="3600" b="1" dirty="0">
                <a:solidFill>
                  <a:srgbClr val="0070C0"/>
                </a:solidFill>
              </a:rPr>
              <a:t>GCM for </a:t>
            </a:r>
            <a:r>
              <a:rPr lang="fr-FR" altLang="fr-FR" sz="3600" b="1" dirty="0" err="1">
                <a:solidFill>
                  <a:srgbClr val="0070C0"/>
                </a:solidFill>
              </a:rPr>
              <a:t>autonomic</a:t>
            </a:r>
            <a:r>
              <a:rPr lang="fr-FR" altLang="fr-FR" sz="3600" b="1" dirty="0">
                <a:solidFill>
                  <a:srgbClr val="0070C0"/>
                </a:solidFill>
              </a:rPr>
              <a:t> </a:t>
            </a:r>
            <a:r>
              <a:rPr lang="fr-FR" altLang="fr-FR" sz="3600" b="1" dirty="0" err="1">
                <a:solidFill>
                  <a:srgbClr val="0070C0"/>
                </a:solidFill>
              </a:rPr>
              <a:t>computing</a:t>
            </a:r>
            <a:endParaRPr lang="fr-FR" altLang="fr-FR" sz="3600" b="1" dirty="0">
              <a:solidFill>
                <a:srgbClr val="0070C0"/>
              </a:solidFill>
            </a:endParaRP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4267200" cy="4038600"/>
          </a:xfrm>
        </p:spPr>
        <p:txBody>
          <a:bodyPr/>
          <a:lstStyle/>
          <a:p>
            <a:pPr marL="0" indent="0"/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Dynamic</a:t>
            </a:r>
            <a:r>
              <a:rPr lang="fr-FR" altLang="fr-FR" sz="2400" dirty="0" smtClean="0"/>
              <a:t> </a:t>
            </a:r>
            <a:r>
              <a:rPr lang="fr-FR" altLang="fr-FR" sz="2400" dirty="0"/>
              <a:t>to </a:t>
            </a:r>
            <a:r>
              <a:rPr lang="fr-FR" altLang="fr-FR" sz="2400" dirty="0" err="1"/>
              <a:t>Autonomic</a:t>
            </a:r>
            <a:r>
              <a:rPr lang="fr-FR" altLang="fr-FR" sz="2400" dirty="0"/>
              <a:t> </a:t>
            </a:r>
            <a:r>
              <a:rPr lang="fr-FR" altLang="fr-FR" sz="2400" dirty="0" smtClean="0"/>
              <a:t>component-</a:t>
            </a:r>
            <a:r>
              <a:rPr lang="fr-FR" altLang="fr-FR" sz="2400" dirty="0" err="1" smtClean="0"/>
              <a:t>based</a:t>
            </a:r>
            <a:r>
              <a:rPr lang="fr-FR" altLang="fr-FR" sz="2400" dirty="0" smtClean="0"/>
              <a:t> </a:t>
            </a:r>
            <a:r>
              <a:rPr lang="fr-FR" altLang="fr-FR" sz="2400" dirty="0"/>
              <a:t>system reconfiguration</a:t>
            </a:r>
          </a:p>
          <a:p>
            <a:pPr lvl="1"/>
            <a:r>
              <a:rPr lang="fr-FR" altLang="fr-FR" sz="2000" dirty="0"/>
              <a:t>Architecture</a:t>
            </a:r>
            <a:r>
              <a:rPr lang="fr-FR" altLang="fr-FR" dirty="0"/>
              <a:t> </a:t>
            </a:r>
            <a:r>
              <a:rPr lang="fr-FR" altLang="fr-FR" sz="2000" dirty="0"/>
              <a:t>of GCM membranes </a:t>
            </a:r>
          </a:p>
          <a:p>
            <a:pPr lvl="1"/>
            <a:r>
              <a:rPr lang="fr-FR" altLang="fr-FR" sz="2000" dirty="0"/>
              <a:t>How to plug </a:t>
            </a:r>
            <a:r>
              <a:rPr lang="fr-FR" altLang="fr-FR" sz="2000" dirty="0" err="1"/>
              <a:t>autonomous</a:t>
            </a:r>
            <a:r>
              <a:rPr lang="fr-FR" altLang="fr-FR" sz="2000" dirty="0"/>
              <a:t> </a:t>
            </a:r>
            <a:r>
              <a:rPr lang="fr-FR" altLang="fr-FR" sz="2000" dirty="0" err="1"/>
              <a:t>strategies</a:t>
            </a:r>
            <a:r>
              <a:rPr lang="fr-FR" altLang="fr-FR" sz="2000" dirty="0"/>
              <a:t> to drive all non-</a:t>
            </a:r>
            <a:r>
              <a:rPr lang="fr-FR" altLang="fr-FR" sz="2000" dirty="0" err="1"/>
              <a:t>functional</a:t>
            </a:r>
            <a:r>
              <a:rPr lang="fr-FR" altLang="fr-FR" sz="2000" dirty="0"/>
              <a:t> </a:t>
            </a:r>
            <a:r>
              <a:rPr lang="fr-FR" altLang="fr-FR" sz="2000" dirty="0" err="1"/>
              <a:t>concerns</a:t>
            </a:r>
            <a:endParaRPr lang="fr-FR" altLang="fr-FR" sz="2000" dirty="0"/>
          </a:p>
        </p:txBody>
      </p:sp>
      <p:pic>
        <p:nvPicPr>
          <p:cNvPr id="719877" name="Picture 10" descr="Presentation_coregrid_new_membrane_structure_internal_client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081088"/>
            <a:ext cx="411480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082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AGENDA (part 1)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484784"/>
            <a:ext cx="8424862" cy="4752975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Context and Motivation: 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short introduction to (safe) component-based applications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academic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and industrial examples: 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algorithms;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resiliant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industrial infrastructure;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QoS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-aware elastic architecture for Cloud applications </a:t>
            </a:r>
          </a:p>
          <a:p>
            <a:pPr marL="457200" indent="-457200" algn="l">
              <a:buAutoNum type="arabicParenR"/>
            </a:pPr>
            <a:r>
              <a:rPr lang="en-US" sz="2400" dirty="0" smtClean="0"/>
              <a:t>Formal Methods and Component models: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/>
              <a:t>Vocabulary and </a:t>
            </a:r>
            <a:r>
              <a:rPr lang="en-US" sz="1800" dirty="0" smtClean="0"/>
              <a:t>context:</a:t>
            </a:r>
            <a:endParaRPr lang="en-US" sz="1800" dirty="0"/>
          </a:p>
          <a:p>
            <a:pPr marL="1081088" lvl="3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800" dirty="0"/>
              <a:t>specification, modeling, testing, verification…: Formal methods in the design flow of distributed/embedded systems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Fractal/GCM: a </a:t>
            </a:r>
            <a:r>
              <a:rPr lang="en-US" sz="1800" dirty="0"/>
              <a:t>component-based programming model for safe distributed applications </a:t>
            </a:r>
          </a:p>
          <a:p>
            <a:pPr marL="457200" indent="-457200" algn="l">
              <a:buAutoNum type="arabicParenR"/>
            </a:pPr>
            <a:r>
              <a:rPr lang="fr-FR" sz="2400" dirty="0" smtClean="0"/>
              <a:t>VCE (</a:t>
            </a:r>
            <a:r>
              <a:rPr lang="fr-FR" sz="2400" dirty="0" err="1" smtClean="0"/>
              <a:t>VerCors</a:t>
            </a:r>
            <a:r>
              <a:rPr lang="fr-FR" sz="2400" dirty="0" smtClean="0"/>
              <a:t> Component Editor): </a:t>
            </a:r>
            <a:r>
              <a:rPr lang="fr-FR" sz="1800" dirty="0"/>
              <a:t>a model-</a:t>
            </a:r>
            <a:r>
              <a:rPr lang="fr-FR" sz="1800" dirty="0" err="1"/>
              <a:t>driven</a:t>
            </a:r>
            <a:r>
              <a:rPr lang="fr-FR" sz="1800" dirty="0"/>
              <a:t> </a:t>
            </a:r>
            <a:r>
              <a:rPr lang="fr-FR" sz="1800" dirty="0" err="1"/>
              <a:t>specification</a:t>
            </a:r>
            <a:r>
              <a:rPr lang="fr-FR" sz="1800" dirty="0"/>
              <a:t> </a:t>
            </a:r>
            <a:r>
              <a:rPr lang="fr-FR" sz="1800" dirty="0" err="1"/>
              <a:t>environment</a:t>
            </a:r>
            <a:r>
              <a:rPr lang="fr-FR" sz="1800" dirty="0"/>
              <a:t> for </a:t>
            </a:r>
            <a:r>
              <a:rPr lang="fr-FR" sz="1800" dirty="0" smtClean="0"/>
              <a:t>GCM.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608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</a:rPr>
              <a:t>Example of distributed systems/algorithms</a:t>
            </a:r>
            <a:endParaRPr lang="fr-FR" sz="3600" b="1" dirty="0">
              <a:solidFill>
                <a:srgbClr val="0070C0"/>
              </a:solidFill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988840"/>
            <a:ext cx="8424862" cy="439291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 Distributed Algorithms</a:t>
            </a:r>
          </a:p>
          <a:p>
            <a:pPr marL="800100" lvl="3" indent="-342900" algn="l">
              <a:buFont typeface="Wingdings" panose="05000000000000000000" pitchFamily="2" charset="2"/>
              <a:buChar char="Ø"/>
            </a:pPr>
            <a:r>
              <a:rPr lang="en-US" sz="2400" dirty="0" smtClean="0"/>
              <a:t>BFT : A Fault tolerant algorithm</a:t>
            </a:r>
            <a:endParaRPr lang="fr-FR" sz="2400" dirty="0"/>
          </a:p>
          <a:p>
            <a:pPr algn="l"/>
            <a:endParaRPr lang="en-US" sz="1600" dirty="0" smtClean="0"/>
          </a:p>
          <a:p>
            <a:pPr algn="l">
              <a:buFontTx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Distributed Systems in Industry</a:t>
            </a:r>
            <a:endParaRPr lang="en-US" sz="2800" dirty="0"/>
          </a:p>
          <a:p>
            <a:pPr marL="623888" lvl="2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Reconfigurable large/safe RFID management system</a:t>
            </a:r>
            <a:endParaRPr lang="en-US" dirty="0"/>
          </a:p>
          <a:p>
            <a:pPr algn="l">
              <a:buFontTx/>
              <a:buChar char="•"/>
            </a:pPr>
            <a:endParaRPr lang="en-US" sz="1600" dirty="0"/>
          </a:p>
          <a:p>
            <a:pPr algn="l">
              <a:buFontTx/>
              <a:buChar char="•"/>
            </a:pPr>
            <a:r>
              <a:rPr lang="en-US" sz="2800" dirty="0" smtClean="0"/>
              <a:t> Distributed Services in the Cloud</a:t>
            </a:r>
            <a:endParaRPr lang="en-US" sz="2800" dirty="0"/>
          </a:p>
          <a:p>
            <a:pPr marL="623888" lvl="2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Architecture for </a:t>
            </a:r>
            <a:r>
              <a:rPr lang="en-US" dirty="0" err="1" smtClean="0"/>
              <a:t>QoS</a:t>
            </a:r>
            <a:r>
              <a:rPr lang="en-US" dirty="0" smtClean="0"/>
              <a:t>-aware services</a:t>
            </a:r>
          </a:p>
          <a:p>
            <a:pPr marL="623888" lvl="2" algn="l"/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9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560" y="1268760"/>
            <a:ext cx="7741356" cy="4896544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Byzantine </a:t>
            </a:r>
            <a:r>
              <a:rPr lang="en-US" sz="2800" b="1" dirty="0" smtClean="0">
                <a:solidFill>
                  <a:schemeClr val="tx1"/>
                </a:solidFill>
              </a:rPr>
              <a:t>systems</a:t>
            </a:r>
            <a:r>
              <a:rPr lang="en-US" sz="2800" b="1" dirty="0" smtClean="0"/>
              <a:t>: </a:t>
            </a:r>
            <a:endParaRPr lang="en-US" sz="2800" b="1" dirty="0"/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/>
              <a:t>“bad” guys can have any possible </a:t>
            </a:r>
            <a:r>
              <a:rPr lang="en-US" sz="1800" dirty="0" err="1"/>
              <a:t>behaviour</a:t>
            </a:r>
            <a:r>
              <a:rPr lang="en-US" sz="1800" dirty="0"/>
              <a:t>,</a:t>
            </a:r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/>
              <a:t>everybody can turn bad, but only up to a fixed % of the processes</a:t>
            </a:r>
            <a:r>
              <a:rPr lang="en-US" sz="1800" dirty="0" smtClean="0"/>
              <a:t>.</a:t>
            </a:r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458787" lvl="1" indent="-457200" algn="l">
              <a:buFont typeface="Arial" pitchFamily="34" charset="0"/>
              <a:buChar char="•"/>
            </a:pPr>
            <a:r>
              <a:rPr lang="en-US" b="1" dirty="0">
                <a:ea typeface="+mn-ea"/>
                <a:cs typeface="+mn-cs"/>
              </a:rPr>
              <a:t>Very large Bibliography:</a:t>
            </a:r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 smtClean="0"/>
              <a:t>Algorithms</a:t>
            </a:r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 smtClean="0"/>
              <a:t>Correctness proofs </a:t>
            </a:r>
            <a:endParaRPr lang="en-US" sz="1800" dirty="0"/>
          </a:p>
          <a:p>
            <a:pPr marL="285750" indent="-285750" algn="l"/>
            <a:endParaRPr lang="en-US" sz="2000" b="1" dirty="0"/>
          </a:p>
        </p:txBody>
      </p:sp>
      <p:sp>
        <p:nvSpPr>
          <p:cNvPr id="785411" name="Rectangle 3"/>
          <p:cNvSpPr>
            <a:spLocks noChangeArrowheads="1"/>
          </p:cNvSpPr>
          <p:nvPr/>
        </p:nvSpPr>
        <p:spPr bwMode="auto">
          <a:xfrm>
            <a:off x="0" y="332656"/>
            <a:ext cx="914400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Byzantine Fault Tolerant Systems</a:t>
            </a:r>
          </a:p>
        </p:txBody>
      </p:sp>
      <p:sp>
        <p:nvSpPr>
          <p:cNvPr id="785412" name="Rectangle 4"/>
          <p:cNvSpPr>
            <a:spLocks noChangeArrowheads="1"/>
          </p:cNvSpPr>
          <p:nvPr/>
        </p:nvSpPr>
        <p:spPr bwMode="auto">
          <a:xfrm>
            <a:off x="1055511" y="2795588"/>
            <a:ext cx="492478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80185"/>
            <a:ext cx="6051192" cy="272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035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0" hangingPunct="0">
              <a:lnSpc>
                <a:spcPct val="90000"/>
              </a:lnSpc>
            </a:pPr>
            <a:r>
              <a:rPr lang="fr-FR" sz="3600" b="1" kern="1200" dirty="0" err="1">
                <a:solidFill>
                  <a:srgbClr val="0070C0"/>
                </a:solidFill>
              </a:rPr>
              <a:t>Modelling</a:t>
            </a:r>
            <a:r>
              <a:rPr lang="fr-FR" sz="3600" b="1" kern="1200" dirty="0">
                <a:solidFill>
                  <a:srgbClr val="0070C0"/>
                </a:solidFill>
              </a:rPr>
              <a:t> a BFT application in GCM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7" y="1484784"/>
            <a:ext cx="2952327" cy="27735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sz="1800" dirty="0" smtClean="0">
                <a:solidFill>
                  <a:schemeClr val="tx1"/>
                </a:solidFill>
              </a:rPr>
              <a:t>Constant « </a:t>
            </a:r>
            <a:r>
              <a:rPr lang="fr-FR" sz="1800" b="1" dirty="0" smtClean="0">
                <a:solidFill>
                  <a:schemeClr val="tx1"/>
                </a:solidFill>
              </a:rPr>
              <a:t>f</a:t>
            </a:r>
            <a:r>
              <a:rPr lang="fr-FR" sz="1800" dirty="0" smtClean="0">
                <a:solidFill>
                  <a:schemeClr val="tx1"/>
                </a:solidFill>
              </a:rPr>
              <a:t> » : </a:t>
            </a:r>
            <a:r>
              <a:rPr lang="fr-FR" sz="1800" dirty="0" err="1" smtClean="0">
                <a:solidFill>
                  <a:schemeClr val="tx1"/>
                </a:solidFill>
              </a:rPr>
              <a:t>number</a:t>
            </a:r>
            <a:r>
              <a:rPr lang="fr-FR" sz="1800" dirty="0" smtClean="0">
                <a:solidFill>
                  <a:schemeClr val="tx1"/>
                </a:solidFill>
              </a:rPr>
              <a:t> of </a:t>
            </a:r>
            <a:r>
              <a:rPr lang="fr-FR" sz="1800" dirty="0" err="1" smtClean="0">
                <a:solidFill>
                  <a:schemeClr val="tx1"/>
                </a:solidFill>
              </a:rPr>
              <a:t>faults</a:t>
            </a:r>
            <a:r>
              <a:rPr lang="fr-FR" sz="1800" dirty="0" smtClean="0">
                <a:solidFill>
                  <a:schemeClr val="tx1"/>
                </a:solidFill>
              </a:rPr>
              <a:t> the system </a:t>
            </a:r>
            <a:r>
              <a:rPr lang="fr-FR" sz="1800" dirty="0" err="1" smtClean="0">
                <a:solidFill>
                  <a:schemeClr val="tx1"/>
                </a:solidFill>
              </a:rPr>
              <a:t>can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accomodate</a:t>
            </a:r>
            <a:r>
              <a:rPr lang="fr-FR" sz="1800" dirty="0" smtClean="0">
                <a:solidFill>
                  <a:schemeClr val="tx1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fr-FR" sz="1800" dirty="0" smtClean="0">
                <a:solidFill>
                  <a:schemeClr val="tx1"/>
                </a:solidFill>
              </a:rPr>
              <a:t>1 </a:t>
            </a:r>
            <a:r>
              <a:rPr lang="fr-FR" sz="1800" dirty="0">
                <a:solidFill>
                  <a:schemeClr val="tx1"/>
                </a:solidFill>
              </a:rPr>
              <a:t>composite component </a:t>
            </a:r>
            <a:r>
              <a:rPr lang="fr-FR" sz="1800" dirty="0" err="1">
                <a:solidFill>
                  <a:schemeClr val="tx1"/>
                </a:solidFill>
              </a:rPr>
              <a:t>with</a:t>
            </a:r>
            <a:r>
              <a:rPr lang="fr-FR" sz="1800" dirty="0">
                <a:solidFill>
                  <a:schemeClr val="tx1"/>
                </a:solidFill>
              </a:rPr>
              <a:t> 2 </a:t>
            </a:r>
            <a:r>
              <a:rPr lang="fr-FR" sz="1800" dirty="0" err="1">
                <a:solidFill>
                  <a:schemeClr val="tx1"/>
                </a:solidFill>
              </a:rPr>
              <a:t>external</a:t>
            </a:r>
            <a:r>
              <a:rPr lang="fr-FR" sz="1800" dirty="0">
                <a:solidFill>
                  <a:schemeClr val="tx1"/>
                </a:solidFill>
              </a:rPr>
              <a:t> services Read/Write</a:t>
            </a:r>
            <a:r>
              <a:rPr lang="fr-FR" sz="1800" dirty="0" smtClean="0">
                <a:solidFill>
                  <a:schemeClr val="tx1"/>
                </a:solidFill>
              </a:rPr>
              <a:t>.</a:t>
            </a:r>
            <a:endParaRPr lang="fr-FR" sz="18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fr-FR" sz="1800" dirty="0" smtClean="0">
                <a:solidFill>
                  <a:schemeClr val="tx1"/>
                </a:solidFill>
              </a:rPr>
              <a:t>The </a:t>
            </a:r>
            <a:r>
              <a:rPr lang="fr-FR" sz="1800" dirty="0">
                <a:solidFill>
                  <a:schemeClr val="tx1"/>
                </a:solidFill>
              </a:rPr>
              <a:t>service </a:t>
            </a:r>
            <a:r>
              <a:rPr lang="fr-FR" sz="1800" dirty="0" err="1">
                <a:solidFill>
                  <a:schemeClr val="tx1"/>
                </a:solidFill>
              </a:rPr>
              <a:t>requests</a:t>
            </a:r>
            <a:r>
              <a:rPr lang="fr-FR" sz="1800" dirty="0">
                <a:solidFill>
                  <a:schemeClr val="tx1"/>
                </a:solidFill>
              </a:rPr>
              <a:t> are </a:t>
            </a:r>
            <a:r>
              <a:rPr lang="fr-FR" sz="1800" dirty="0" err="1">
                <a:solidFill>
                  <a:schemeClr val="tx1"/>
                </a:solidFill>
              </a:rPr>
              <a:t>delegated</a:t>
            </a:r>
            <a:r>
              <a:rPr lang="fr-FR" sz="1800" dirty="0">
                <a:solidFill>
                  <a:schemeClr val="tx1"/>
                </a:solidFill>
              </a:rPr>
              <a:t> to the Master.</a:t>
            </a:r>
          </a:p>
          <a:p>
            <a:pPr>
              <a:buFontTx/>
              <a:buChar char="-"/>
            </a:pPr>
            <a:endParaRPr lang="fr-FR" sz="1800" b="1" dirty="0">
              <a:solidFill>
                <a:schemeClr val="tx1"/>
              </a:solidFill>
            </a:endParaRPr>
          </a:p>
        </p:txBody>
      </p:sp>
      <p:sp>
        <p:nvSpPr>
          <p:cNvPr id="984069" name="Text Box 5"/>
          <p:cNvSpPr txBox="1">
            <a:spLocks noChangeArrowheads="1"/>
          </p:cNvSpPr>
          <p:nvPr/>
        </p:nvSpPr>
        <p:spPr bwMode="auto">
          <a:xfrm>
            <a:off x="4509911" y="2312988"/>
            <a:ext cx="3458634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800">
                <a:latin typeface="Arial" pitchFamily="34" charset="0"/>
              </a:rPr>
              <a:t>Fig 3 from paper</a:t>
            </a:r>
          </a:p>
          <a:p>
            <a:pPr algn="ctr" eaLnBrk="1" hangingPunct="1">
              <a:spcBef>
                <a:spcPct val="50000"/>
              </a:spcBef>
            </a:pPr>
            <a:r>
              <a:rPr lang="fr-FR" sz="1800">
                <a:latin typeface="Arial" pitchFamily="34" charset="0"/>
              </a:rPr>
              <a:t>Note: 3f+1 slaves</a:t>
            </a:r>
          </a:p>
        </p:txBody>
      </p:sp>
      <p:pic>
        <p:nvPicPr>
          <p:cNvPr id="984070" name="Picture 6" descr="BFTcompo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56" y="2005633"/>
            <a:ext cx="5192889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4071" name="Rectangle 7"/>
          <p:cNvSpPr>
            <a:spLocks noChangeArrowheads="1"/>
          </p:cNvSpPr>
          <p:nvPr/>
        </p:nvSpPr>
        <p:spPr bwMode="gray">
          <a:xfrm>
            <a:off x="448691" y="4653136"/>
            <a:ext cx="8299773" cy="141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defTabSz="200025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fr-FR" sz="2000" b="1" dirty="0"/>
              <a:t> </a:t>
            </a:r>
            <a:r>
              <a:rPr lang="fr-FR" sz="2000" b="1" dirty="0" smtClean="0"/>
              <a:t>1</a:t>
            </a:r>
            <a:r>
              <a:rPr lang="fr-FR" sz="2000" dirty="0" smtClean="0">
                <a:latin typeface="+mn-lt"/>
              </a:rPr>
              <a:t> </a:t>
            </a:r>
            <a:r>
              <a:rPr lang="fr-FR" sz="2000" dirty="0">
                <a:latin typeface="+mn-lt"/>
              </a:rPr>
              <a:t>multicast interface </a:t>
            </a:r>
            <a:r>
              <a:rPr lang="fr-FR" sz="2000" dirty="0" err="1">
                <a:latin typeface="+mn-lt"/>
              </a:rPr>
              <a:t>sending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write</a:t>
            </a:r>
            <a:r>
              <a:rPr lang="fr-FR" sz="2000" dirty="0">
                <a:latin typeface="+mn-lt"/>
              </a:rPr>
              <a:t>/</a:t>
            </a:r>
            <a:r>
              <a:rPr lang="fr-FR" sz="2000" dirty="0" err="1">
                <a:latin typeface="+mn-lt"/>
              </a:rPr>
              <a:t>read</a:t>
            </a:r>
            <a:r>
              <a:rPr lang="fr-FR" sz="2000" dirty="0">
                <a:latin typeface="+mn-lt"/>
              </a:rPr>
              <a:t>/commit </a:t>
            </a:r>
            <a:r>
              <a:rPr lang="fr-FR" sz="2000" dirty="0" err="1">
                <a:latin typeface="+mn-lt"/>
              </a:rPr>
              <a:t>requests</a:t>
            </a:r>
            <a:r>
              <a:rPr lang="fr-FR" sz="2000" dirty="0">
                <a:latin typeface="+mn-lt"/>
              </a:rPr>
              <a:t> to all slaves.</a:t>
            </a:r>
          </a:p>
          <a:p>
            <a:pPr marL="342900" indent="-342900" defTabSz="200025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fr-FR" sz="2000" dirty="0"/>
              <a:t> the salves </a:t>
            </a:r>
            <a:r>
              <a:rPr lang="fr-FR" sz="2000" dirty="0" err="1"/>
              <a:t>reply</a:t>
            </a:r>
            <a:r>
              <a:rPr lang="fr-FR" sz="2000" dirty="0"/>
              <a:t> </a:t>
            </a:r>
            <a:r>
              <a:rPr lang="fr-FR" sz="2000" dirty="0" err="1"/>
              <a:t>asynchronously</a:t>
            </a:r>
            <a:r>
              <a:rPr lang="fr-FR" sz="2000" dirty="0"/>
              <a:t>, the master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r>
              <a:rPr lang="fr-FR" sz="2000" dirty="0"/>
              <a:t> 2f+1 </a:t>
            </a:r>
            <a:r>
              <a:rPr lang="fr-FR" sz="2000" dirty="0" err="1"/>
              <a:t>coherent</a:t>
            </a:r>
            <a:r>
              <a:rPr lang="fr-FR" sz="2000" dirty="0"/>
              <a:t> </a:t>
            </a:r>
            <a:r>
              <a:rPr lang="fr-FR" sz="2000" dirty="0" err="1"/>
              <a:t>answers</a:t>
            </a:r>
            <a:r>
              <a:rPr lang="fr-FR" sz="2000" dirty="0"/>
              <a:t> to </a:t>
            </a:r>
            <a:r>
              <a:rPr lang="fr-FR" sz="2000" dirty="0" err="1"/>
              <a:t>terminate</a:t>
            </a:r>
            <a:endParaRPr lang="fr-FR" sz="20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098470" y="1573162"/>
            <a:ext cx="280987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VCE diagram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5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63272" cy="5589240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2800" cap="all" dirty="0" smtClean="0">
                <a:solidFill>
                  <a:srgbClr val="0070C0"/>
                </a:solidFill>
              </a:rPr>
              <a:t>Scale</a:t>
            </a:r>
            <a:r>
              <a:rPr lang="en-US" sz="2800" dirty="0" smtClean="0"/>
              <a:t> research team at INRIA Sophia-</a:t>
            </a:r>
            <a:r>
              <a:rPr lang="en-US" sz="2800" dirty="0" err="1" smtClean="0"/>
              <a:t>Antipolis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  <a:hlinkClick r:id="rId2"/>
              </a:rPr>
              <a:t>https://team.inria.fr/scale</a:t>
            </a:r>
            <a:r>
              <a:rPr lang="en-US" sz="2400" dirty="0" smtClean="0">
                <a:solidFill>
                  <a:srgbClr val="FF0000"/>
                </a:solidFill>
                <a:hlinkClick r:id="rId2"/>
              </a:rPr>
              <a:t>/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2400" dirty="0" smtClean="0"/>
              <a:t>4 years of collaboration with SEI@ECNU:</a:t>
            </a:r>
          </a:p>
          <a:p>
            <a:pPr algn="just">
              <a:buFontTx/>
              <a:buChar char="-"/>
            </a:pPr>
            <a:r>
              <a:rPr lang="en-US" sz="1800" dirty="0" smtClean="0"/>
              <a:t>Research  (distributed systems, semantics, formal </a:t>
            </a:r>
            <a:r>
              <a:rPr lang="en-US" sz="1800" dirty="0"/>
              <a:t>methods</a:t>
            </a:r>
            <a:r>
              <a:rPr lang="en-US" sz="1800" dirty="0" smtClean="0"/>
              <a:t>)</a:t>
            </a:r>
          </a:p>
          <a:p>
            <a:pPr algn="just">
              <a:buFontTx/>
              <a:buChar char="-"/>
            </a:pPr>
            <a:r>
              <a:rPr lang="en-US" sz="1800" dirty="0" smtClean="0"/>
              <a:t>Common PhD</a:t>
            </a:r>
          </a:p>
          <a:p>
            <a:pPr algn="just">
              <a:buFontTx/>
              <a:buChar char="-"/>
            </a:pPr>
            <a:r>
              <a:rPr lang="en-US" sz="1800" dirty="0" smtClean="0"/>
              <a:t>Master internships</a:t>
            </a:r>
          </a:p>
          <a:p>
            <a:pPr algn="just">
              <a:buFontTx/>
              <a:buChar char="-"/>
            </a:pPr>
            <a:endParaRPr lang="en-US" sz="1800" dirty="0" smtClean="0"/>
          </a:p>
          <a:p>
            <a:pPr algn="just">
              <a:buFontTx/>
              <a:buChar char="-"/>
            </a:pPr>
            <a:endParaRPr lang="en-US" sz="1800" dirty="0"/>
          </a:p>
          <a:p>
            <a:pPr algn="just">
              <a:buFontTx/>
              <a:buChar char="-"/>
            </a:pPr>
            <a:endParaRPr lang="en-US" sz="1800" dirty="0"/>
          </a:p>
          <a:p>
            <a:pPr marL="0" indent="0" algn="ctr">
              <a:buNone/>
            </a:pP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buNone/>
            </a:pPr>
            <a:r>
              <a:rPr lang="en-US" sz="1800" dirty="0" smtClean="0"/>
              <a:t>Also:</a:t>
            </a:r>
          </a:p>
          <a:p>
            <a:pPr marL="0" indent="0">
              <a:buNone/>
            </a:pPr>
            <a:r>
              <a:rPr lang="en-US" sz="1800" dirty="0" smtClean="0"/>
              <a:t>International Master track “Ubiquitous Systems &amp; Networks” </a:t>
            </a:r>
          </a:p>
          <a:p>
            <a:pPr marL="0" indent="0" algn="ctr">
              <a:buNone/>
            </a:pPr>
            <a:r>
              <a:rPr lang="en-US" sz="1800" dirty="0" smtClean="0"/>
              <a:t>at University of Nice Sophia-</a:t>
            </a:r>
            <a:r>
              <a:rPr lang="en-US" sz="1800" dirty="0" err="1" smtClean="0"/>
              <a:t>Antipolis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US" dirty="0" smtClean="0"/>
              <a:t>Context &amp; people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MDE@SEI  School  --  ECNU, Shanghai, July 2015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9552" y="4293096"/>
            <a:ext cx="8280920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Internship (master / PhD) in France – INRIA Sophia-</a:t>
            </a:r>
            <a:r>
              <a:rPr lang="en-US" sz="2000" dirty="0" err="1"/>
              <a:t>Antipolis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contact me: </a:t>
            </a:r>
            <a:r>
              <a:rPr lang="en-US" sz="2000" dirty="0">
                <a:solidFill>
                  <a:srgbClr val="FF0000"/>
                </a:solidFill>
                <a:hlinkClick r:id="rId3"/>
              </a:rPr>
              <a:t>eric.madelaine@inria.fr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or: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mzhang@sei.ecnu.edu.cn</a:t>
            </a:r>
            <a:r>
              <a:rPr lang="en-US" sz="2000" dirty="0"/>
              <a:t>; </a:t>
            </a:r>
            <a:r>
              <a:rPr lang="en-US" sz="2000" dirty="0">
                <a:hlinkClick r:id="rId5"/>
              </a:rPr>
              <a:t>hbzhu@sei.ecnu.edu.cn</a:t>
            </a:r>
            <a:r>
              <a:rPr lang="en-US" sz="2000" dirty="0"/>
              <a:t>;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831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0" hangingPunct="0">
              <a:lnSpc>
                <a:spcPct val="90000"/>
              </a:lnSpc>
            </a:pPr>
            <a:r>
              <a:rPr lang="fr-FR" sz="3600" b="1" kern="1200" dirty="0" err="1">
                <a:solidFill>
                  <a:srgbClr val="0070C0"/>
                </a:solidFill>
              </a:rPr>
              <a:t>Modelling</a:t>
            </a:r>
            <a:r>
              <a:rPr lang="fr-FR" sz="3600" b="1" kern="1200" dirty="0">
                <a:solidFill>
                  <a:srgbClr val="0070C0"/>
                </a:solidFill>
              </a:rPr>
              <a:t> a BFT application in GCM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/>
              <a:t>Analysis of asynchronous group communication: </a:t>
            </a:r>
            <a:r>
              <a:rPr lang="en-US" sz="2400" dirty="0">
                <a:solidFill>
                  <a:srgbClr val="0070C0"/>
                </a:solidFill>
              </a:rPr>
              <a:t>complexity of the </a:t>
            </a:r>
            <a:r>
              <a:rPr lang="en-US" sz="2400" dirty="0" smtClean="0">
                <a:solidFill>
                  <a:srgbClr val="0070C0"/>
                </a:solidFill>
              </a:rPr>
              <a:t>interleaving + mastering very large state-spaces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dirty="0" smtClean="0"/>
              <a:t>Correctness = termination of service invocation + functional correctness: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rgbClr val="0070C0"/>
                </a:solidFill>
              </a:rPr>
              <a:t>expression of logical properties / temporal logics</a:t>
            </a:r>
          </a:p>
        </p:txBody>
      </p:sp>
    </p:spTree>
    <p:extLst>
      <p:ext uri="{BB962C8B-B14F-4D97-AF65-F5344CB8AC3E}">
        <p14:creationId xmlns:p14="http://schemas.microsoft.com/office/powerpoint/2010/main" val="6290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213451"/>
            <a:ext cx="8229600" cy="1143000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Industrial use-case: </a:t>
            </a:r>
            <a:br>
              <a:rPr lang="en-US" sz="3600" b="1" kern="1200" dirty="0">
                <a:solidFill>
                  <a:srgbClr val="0070C0"/>
                </a:solidFill>
              </a:rPr>
            </a:br>
            <a:r>
              <a:rPr lang="en-US" sz="3600" b="1" kern="1200" dirty="0" err="1">
                <a:solidFill>
                  <a:srgbClr val="0070C0"/>
                </a:solidFill>
              </a:rPr>
              <a:t>Rfid</a:t>
            </a:r>
            <a:r>
              <a:rPr lang="en-US" sz="3600" b="1" kern="1200" dirty="0">
                <a:solidFill>
                  <a:srgbClr val="0070C0"/>
                </a:solidFill>
              </a:rPr>
              <a:t> management systems</a:t>
            </a:r>
            <a:endParaRPr lang="fr-FR" sz="3600" b="1" kern="1200" dirty="0">
              <a:solidFill>
                <a:srgbClr val="0070C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76219"/>
            <a:ext cx="9144001" cy="234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55" y="2996952"/>
            <a:ext cx="2437833" cy="3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95536" y="4005064"/>
            <a:ext cx="57606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Collaborative project between INRIA and several academic </a:t>
            </a:r>
            <a:r>
              <a:rPr lang="en-US" sz="1800" b="1" i="1" dirty="0" smtClean="0"/>
              <a:t>&amp; </a:t>
            </a:r>
            <a:r>
              <a:rPr lang="fr-FR" sz="1800" b="1" i="1" dirty="0" err="1" smtClean="0"/>
              <a:t>industrial</a:t>
            </a:r>
            <a:r>
              <a:rPr lang="fr-FR" sz="1800" b="1" i="1" dirty="0" smtClean="0"/>
              <a:t> </a:t>
            </a:r>
            <a:r>
              <a:rPr lang="fr-FR" sz="1800" b="1" i="1" dirty="0" err="1" smtClean="0"/>
              <a:t>partners</a:t>
            </a:r>
            <a:r>
              <a:rPr lang="fr-FR" sz="1800" b="1" i="1" dirty="0" smtClean="0"/>
              <a:t>, </a:t>
            </a:r>
          </a:p>
          <a:p>
            <a:r>
              <a:rPr lang="fr-FR" sz="1800" b="1" i="1" dirty="0" err="1" smtClean="0"/>
              <a:t>led</a:t>
            </a:r>
            <a:r>
              <a:rPr lang="fr-FR" sz="1800" b="1" i="1" dirty="0" smtClean="0"/>
              <a:t> by </a:t>
            </a:r>
            <a:r>
              <a:rPr lang="fr-FR" sz="1800" b="1" i="1" dirty="0" smtClean="0">
                <a:solidFill>
                  <a:srgbClr val="0070C0"/>
                </a:solidFill>
              </a:rPr>
              <a:t>TAGSYS-RFID  </a:t>
            </a:r>
            <a:r>
              <a:rPr lang="fr-FR" sz="1800" b="1" i="1" dirty="0" smtClean="0"/>
              <a:t>(french SME)</a:t>
            </a:r>
            <a:endParaRPr lang="fr-FR" sz="1800" b="1" i="1" dirty="0"/>
          </a:p>
          <a:p>
            <a:endParaRPr lang="fr-FR" dirty="0"/>
          </a:p>
          <a:p>
            <a:r>
              <a:rPr lang="fr-FR" dirty="0" smtClean="0">
                <a:hlinkClick r:id="rId4"/>
              </a:rPr>
              <a:t>http</a:t>
            </a:r>
            <a:r>
              <a:rPr lang="fr-FR" dirty="0">
                <a:hlinkClick r:id="rId4"/>
              </a:rPr>
              <a:t>://www.spinnaker-rfid.com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/>
          </a:p>
          <a:p>
            <a:r>
              <a:rPr lang="en-US" b="1" i="1" dirty="0"/>
              <a:t>Targets widespread adoption of RFID-based systems</a:t>
            </a:r>
          </a:p>
          <a:p>
            <a:r>
              <a:rPr lang="en-US" b="1" i="1" dirty="0"/>
              <a:t>Mainly for retail and healthcare sectors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423254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213451"/>
            <a:ext cx="8229600" cy="1143000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RFID Management </a:t>
            </a:r>
            <a:r>
              <a:rPr lang="en-US" sz="3600" b="1" kern="1200" dirty="0" smtClean="0">
                <a:solidFill>
                  <a:srgbClr val="0070C0"/>
                </a:solidFill>
              </a:rPr>
              <a:t>systems</a:t>
            </a:r>
            <a:endParaRPr lang="fr-FR" sz="3600" b="1" kern="1200" dirty="0">
              <a:solidFill>
                <a:srgbClr val="0070C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82" y="1295009"/>
            <a:ext cx="2084867" cy="307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94026" y="3356992"/>
            <a:ext cx="6048672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b="1" i="1" dirty="0" smtClean="0"/>
              <a:t>Inventory in stores, deliveries, laundries…</a:t>
            </a:r>
          </a:p>
          <a:p>
            <a:pPr>
              <a:lnSpc>
                <a:spcPct val="120000"/>
              </a:lnSpc>
            </a:pPr>
            <a:r>
              <a:rPr lang="en-US" sz="1800" b="1" i="1" dirty="0" smtClean="0"/>
              <a:t>Location of people, objects, etc…</a:t>
            </a:r>
          </a:p>
          <a:p>
            <a:pPr>
              <a:lnSpc>
                <a:spcPct val="120000"/>
              </a:lnSpc>
            </a:pPr>
            <a:endParaRPr lang="en-US" sz="1800" b="1" i="1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b="1" i="1" dirty="0" smtClean="0">
                <a:solidFill>
                  <a:srgbClr val="0070C0"/>
                </a:solidFill>
              </a:rPr>
              <a:t>Individual identification </a:t>
            </a:r>
            <a:r>
              <a:rPr lang="en-US" sz="1800" b="1" i="1" dirty="0" smtClean="0"/>
              <a:t>of large numbers of tags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b="1" i="1" dirty="0" smtClean="0"/>
              <a:t>Large geographically </a:t>
            </a:r>
            <a:r>
              <a:rPr lang="en-US" sz="1800" b="1" i="1" dirty="0" smtClean="0">
                <a:solidFill>
                  <a:srgbClr val="0070C0"/>
                </a:solidFill>
              </a:rPr>
              <a:t>distributed infrastructure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b="1" i="1" dirty="0" smtClean="0"/>
              <a:t>Large </a:t>
            </a:r>
            <a:r>
              <a:rPr lang="en-US" sz="1800" b="1" i="1" dirty="0" smtClean="0">
                <a:solidFill>
                  <a:srgbClr val="0070C0"/>
                </a:solidFill>
              </a:rPr>
              <a:t>flow of data</a:t>
            </a:r>
            <a:r>
              <a:rPr lang="en-US" sz="1800" b="1" i="1" dirty="0" smtClean="0"/>
              <a:t>, with safety </a:t>
            </a:r>
            <a:r>
              <a:rPr lang="en-US" sz="1800" b="1" i="1" dirty="0" smtClean="0">
                <a:solidFill>
                  <a:srgbClr val="0070C0"/>
                </a:solidFill>
              </a:rPr>
              <a:t>guarantees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b="1" i="1" dirty="0" smtClean="0">
                <a:solidFill>
                  <a:srgbClr val="0070C0"/>
                </a:solidFill>
              </a:rPr>
              <a:t>Dynamic</a:t>
            </a:r>
            <a:r>
              <a:rPr lang="en-US" sz="1800" b="1" i="1" dirty="0" smtClean="0"/>
              <a:t> topology.</a:t>
            </a:r>
            <a:r>
              <a:rPr lang="en-US" dirty="0" smtClean="0"/>
              <a:t> 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62" y="1334261"/>
            <a:ext cx="2604142" cy="145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4449"/>
            <a:ext cx="2232248" cy="14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3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371744" cy="4525963"/>
          </a:xfrm>
        </p:spPr>
        <p:txBody>
          <a:bodyPr/>
          <a:lstStyle/>
          <a:p>
            <a:r>
              <a:rPr lang="en-US" sz="2400" dirty="0" smtClean="0"/>
              <a:t>Many technological challenges (</a:t>
            </a:r>
            <a:r>
              <a:rPr lang="en-US" sz="2400" dirty="0" err="1" smtClean="0"/>
              <a:t>radiowaves</a:t>
            </a:r>
            <a:r>
              <a:rPr lang="en-US" sz="2400" dirty="0" smtClean="0"/>
              <a:t>, tags, antennas, energy, …)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Software challenges</a:t>
            </a:r>
            <a:r>
              <a:rPr lang="en-US" sz="2400" dirty="0" smtClean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Large / hierarchical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Dynamic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Safety</a:t>
            </a:r>
            <a:endParaRPr lang="fr-FR" sz="2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213451"/>
            <a:ext cx="8229600" cy="1143000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RFID Management </a:t>
            </a:r>
            <a:r>
              <a:rPr lang="en-US" sz="3600" b="1" kern="1200" dirty="0" smtClean="0">
                <a:solidFill>
                  <a:srgbClr val="0070C0"/>
                </a:solidFill>
              </a:rPr>
              <a:t>systems</a:t>
            </a:r>
            <a:endParaRPr lang="fr-FR" sz="3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15" name="Rectangle 66"/>
          <p:cNvSpPr>
            <a:spLocks noChangeArrowheads="1"/>
          </p:cNvSpPr>
          <p:nvPr/>
        </p:nvSpPr>
        <p:spPr bwMode="auto">
          <a:xfrm>
            <a:off x="6584726" y="3595735"/>
            <a:ext cx="1020103" cy="392571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000" b="1">
                <a:solidFill>
                  <a:srgbClr val="000000"/>
                </a:solidFill>
                <a:cs typeface="Times New Roman" pitchFamily="18" charset="0"/>
              </a:rPr>
              <a:t>ECW Central 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  <a:cs typeface="Times New Roman" pitchFamily="18" charset="0"/>
              </a:rPr>
              <a:t>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16" name="AutoShape 51"/>
          <p:cNvCxnSpPr>
            <a:cxnSpLocks noChangeShapeType="1"/>
          </p:cNvCxnSpPr>
          <p:nvPr/>
        </p:nvCxnSpPr>
        <p:spPr bwMode="auto">
          <a:xfrm flipH="1">
            <a:off x="5715011" y="3983604"/>
            <a:ext cx="1284037" cy="4484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52"/>
          <p:cNvCxnSpPr>
            <a:cxnSpLocks noChangeShapeType="1"/>
          </p:cNvCxnSpPr>
          <p:nvPr/>
        </p:nvCxnSpPr>
        <p:spPr bwMode="auto">
          <a:xfrm>
            <a:off x="6992404" y="3983604"/>
            <a:ext cx="610612" cy="4484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75"/>
          <p:cNvSpPr>
            <a:spLocks noChangeArrowheads="1"/>
          </p:cNvSpPr>
          <p:nvPr/>
        </p:nvSpPr>
        <p:spPr bwMode="auto">
          <a:xfrm>
            <a:off x="4120535" y="5235364"/>
            <a:ext cx="664365" cy="312058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ECW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25" name="AutoShape 33"/>
          <p:cNvCxnSpPr>
            <a:cxnSpLocks noChangeShapeType="1"/>
          </p:cNvCxnSpPr>
          <p:nvPr/>
        </p:nvCxnSpPr>
        <p:spPr bwMode="auto">
          <a:xfrm flipH="1">
            <a:off x="4455737" y="4829864"/>
            <a:ext cx="1204313" cy="39315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77"/>
          <p:cNvSpPr>
            <a:spLocks noChangeArrowheads="1"/>
          </p:cNvSpPr>
          <p:nvPr/>
        </p:nvSpPr>
        <p:spPr bwMode="auto">
          <a:xfrm>
            <a:off x="5443225" y="5235364"/>
            <a:ext cx="664365" cy="312058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ECW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27" name="AutoShape 35"/>
          <p:cNvCxnSpPr>
            <a:cxnSpLocks noChangeShapeType="1"/>
          </p:cNvCxnSpPr>
          <p:nvPr/>
        </p:nvCxnSpPr>
        <p:spPr bwMode="auto">
          <a:xfrm>
            <a:off x="5660654" y="4829864"/>
            <a:ext cx="181794" cy="39315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36"/>
          <p:cNvSpPr txBox="1">
            <a:spLocks noChangeArrowheads="1"/>
          </p:cNvSpPr>
          <p:nvPr/>
        </p:nvSpPr>
        <p:spPr bwMode="auto">
          <a:xfrm>
            <a:off x="5262035" y="5737831"/>
            <a:ext cx="910180" cy="27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Equipments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auto">
          <a:xfrm>
            <a:off x="4736582" y="5208918"/>
            <a:ext cx="303796" cy="4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>
                <a:solidFill>
                  <a:srgbClr val="000000"/>
                </a:solidFill>
                <a:cs typeface="Times New Roman" pitchFamily="18" charset="0"/>
              </a:rPr>
              <a:t>….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0" name="Text Box 47"/>
          <p:cNvSpPr txBox="1">
            <a:spLocks noChangeArrowheads="1"/>
          </p:cNvSpPr>
          <p:nvPr/>
        </p:nvSpPr>
        <p:spPr bwMode="auto">
          <a:xfrm>
            <a:off x="3884127" y="5737831"/>
            <a:ext cx="966001" cy="27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b="1" dirty="0" err="1">
                <a:solidFill>
                  <a:srgbClr val="000000"/>
                </a:solidFill>
                <a:cs typeface="Times New Roman" pitchFamily="18" charset="0"/>
              </a:rPr>
              <a:t>Equipments</a:t>
            </a:r>
            <a:endParaRPr lang="fr-FR" sz="11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1" name="Rectangle 82"/>
          <p:cNvSpPr>
            <a:spLocks noChangeArrowheads="1"/>
          </p:cNvSpPr>
          <p:nvPr/>
        </p:nvSpPr>
        <p:spPr bwMode="auto">
          <a:xfrm>
            <a:off x="7273249" y="4433180"/>
            <a:ext cx="739861" cy="393158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000" b="1">
                <a:solidFill>
                  <a:srgbClr val="000000"/>
                </a:solidFill>
                <a:cs typeface="Times New Roman" pitchFamily="18" charset="0"/>
              </a:rPr>
              <a:t>ECW Site 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2" name="Rectangle 83"/>
          <p:cNvSpPr>
            <a:spLocks noChangeArrowheads="1"/>
          </p:cNvSpPr>
          <p:nvPr/>
        </p:nvSpPr>
        <p:spPr bwMode="auto">
          <a:xfrm>
            <a:off x="6639083" y="5235364"/>
            <a:ext cx="664365" cy="312058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ECW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33" name="AutoShape 32"/>
          <p:cNvCxnSpPr>
            <a:cxnSpLocks noChangeShapeType="1"/>
          </p:cNvCxnSpPr>
          <p:nvPr/>
        </p:nvCxnSpPr>
        <p:spPr bwMode="auto">
          <a:xfrm>
            <a:off x="6892749" y="5526266"/>
            <a:ext cx="0" cy="1545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1"/>
          <p:cNvCxnSpPr>
            <a:cxnSpLocks noChangeShapeType="1"/>
          </p:cNvCxnSpPr>
          <p:nvPr/>
        </p:nvCxnSpPr>
        <p:spPr bwMode="auto">
          <a:xfrm flipH="1">
            <a:off x="6847452" y="4829864"/>
            <a:ext cx="761000" cy="39315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Rectangle 86"/>
          <p:cNvSpPr>
            <a:spLocks noChangeArrowheads="1"/>
          </p:cNvSpPr>
          <p:nvPr/>
        </p:nvSpPr>
        <p:spPr bwMode="auto">
          <a:xfrm>
            <a:off x="8106726" y="5235364"/>
            <a:ext cx="664365" cy="312058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ECW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algn="ctr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36" name="AutoShape 30"/>
          <p:cNvCxnSpPr>
            <a:cxnSpLocks noChangeShapeType="1"/>
          </p:cNvCxnSpPr>
          <p:nvPr/>
        </p:nvCxnSpPr>
        <p:spPr bwMode="auto">
          <a:xfrm>
            <a:off x="7590333" y="4829864"/>
            <a:ext cx="1036410" cy="39315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45"/>
          <p:cNvSpPr txBox="1">
            <a:spLocks noChangeArrowheads="1"/>
          </p:cNvSpPr>
          <p:nvPr/>
        </p:nvSpPr>
        <p:spPr bwMode="auto">
          <a:xfrm>
            <a:off x="8025190" y="5737831"/>
            <a:ext cx="867290" cy="27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b="1" dirty="0" err="1">
                <a:solidFill>
                  <a:srgbClr val="000000"/>
                </a:solidFill>
                <a:cs typeface="Times New Roman" pitchFamily="18" charset="0"/>
              </a:rPr>
              <a:t>Equipments</a:t>
            </a:r>
            <a:endParaRPr lang="fr-FR" sz="11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38" name="AutoShape 37"/>
          <p:cNvCxnSpPr>
            <a:cxnSpLocks noChangeShapeType="1"/>
          </p:cNvCxnSpPr>
          <p:nvPr/>
        </p:nvCxnSpPr>
        <p:spPr bwMode="auto">
          <a:xfrm>
            <a:off x="8432869" y="5526266"/>
            <a:ext cx="0" cy="1557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7218892" y="5094320"/>
            <a:ext cx="303796" cy="33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>
                <a:solidFill>
                  <a:srgbClr val="000000"/>
                </a:solidFill>
                <a:cs typeface="Times New Roman" pitchFamily="18" charset="0"/>
              </a:rPr>
              <a:t>….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0" name="Text Box 46"/>
          <p:cNvSpPr txBox="1">
            <a:spLocks noChangeArrowheads="1"/>
          </p:cNvSpPr>
          <p:nvPr/>
        </p:nvSpPr>
        <p:spPr bwMode="auto">
          <a:xfrm>
            <a:off x="6494130" y="5737831"/>
            <a:ext cx="926487" cy="27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b="1">
                <a:solidFill>
                  <a:srgbClr val="000000"/>
                </a:solidFill>
                <a:cs typeface="Times New Roman" pitchFamily="18" charset="0"/>
              </a:rPr>
              <a:t>Equipments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cxnSp>
        <p:nvCxnSpPr>
          <p:cNvPr id="41" name="AutoShape 42"/>
          <p:cNvCxnSpPr>
            <a:cxnSpLocks noChangeShapeType="1"/>
          </p:cNvCxnSpPr>
          <p:nvPr/>
        </p:nvCxnSpPr>
        <p:spPr bwMode="auto">
          <a:xfrm>
            <a:off x="5778428" y="5526266"/>
            <a:ext cx="0" cy="1545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3"/>
          <p:cNvCxnSpPr>
            <a:cxnSpLocks noChangeShapeType="1"/>
          </p:cNvCxnSpPr>
          <p:nvPr/>
        </p:nvCxnSpPr>
        <p:spPr bwMode="auto">
          <a:xfrm>
            <a:off x="4383261" y="5526266"/>
            <a:ext cx="0" cy="1545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94"/>
          <p:cNvSpPr>
            <a:spLocks noChangeArrowheads="1"/>
          </p:cNvSpPr>
          <p:nvPr/>
        </p:nvSpPr>
        <p:spPr bwMode="auto">
          <a:xfrm>
            <a:off x="5370749" y="4433180"/>
            <a:ext cx="739861" cy="393158"/>
          </a:xfrm>
          <a:prstGeom prst="rect">
            <a:avLst/>
          </a:prstGeom>
          <a:solidFill>
            <a:srgbClr val="53548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000" b="1">
                <a:solidFill>
                  <a:srgbClr val="000000"/>
                </a:solidFill>
                <a:cs typeface="Times New Roman" pitchFamily="18" charset="0"/>
              </a:rPr>
              <a:t>ECW Site Gateway</a:t>
            </a:r>
            <a:endParaRPr lang="fr-FR" sz="110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3563888" y="2819997"/>
            <a:ext cx="4477610" cy="2723899"/>
            <a:chOff x="3563888" y="2819997"/>
            <a:chExt cx="4477610" cy="2723899"/>
          </a:xfrm>
        </p:grpSpPr>
        <p:cxnSp>
          <p:nvCxnSpPr>
            <p:cNvPr id="12" name="AutoShape 58"/>
            <p:cNvCxnSpPr>
              <a:cxnSpLocks noChangeShapeType="1"/>
            </p:cNvCxnSpPr>
            <p:nvPr/>
          </p:nvCxnSpPr>
          <p:spPr bwMode="auto">
            <a:xfrm>
              <a:off x="5162380" y="3163790"/>
              <a:ext cx="426402" cy="4160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59"/>
            <p:cNvCxnSpPr>
              <a:cxnSpLocks noChangeShapeType="1"/>
            </p:cNvCxnSpPr>
            <p:nvPr/>
          </p:nvCxnSpPr>
          <p:spPr bwMode="auto">
            <a:xfrm flipH="1">
              <a:off x="5044606" y="3974789"/>
              <a:ext cx="610612" cy="4489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60"/>
            <p:cNvCxnSpPr>
              <a:cxnSpLocks noChangeShapeType="1"/>
            </p:cNvCxnSpPr>
            <p:nvPr/>
          </p:nvCxnSpPr>
          <p:spPr bwMode="auto">
            <a:xfrm>
              <a:off x="5878083" y="3974789"/>
              <a:ext cx="826833" cy="4489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70"/>
            <p:cNvSpPr>
              <a:spLocks noChangeArrowheads="1"/>
            </p:cNvSpPr>
            <p:nvPr/>
          </p:nvSpPr>
          <p:spPr bwMode="auto">
            <a:xfrm>
              <a:off x="4709404" y="2819997"/>
              <a:ext cx="953062" cy="343205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000" b="1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1000" b="1">
                  <a:solidFill>
                    <a:srgbClr val="000000"/>
                  </a:solidFill>
                  <a:cs typeface="Times New Roman" pitchFamily="18" charset="0"/>
                </a:rPr>
                <a:t>Supervisor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sp>
          <p:nvSpPr>
            <p:cNvPr id="21" name="Rectangle 72"/>
            <p:cNvSpPr>
              <a:spLocks noChangeArrowheads="1"/>
            </p:cNvSpPr>
            <p:nvPr/>
          </p:nvSpPr>
          <p:spPr bwMode="auto">
            <a:xfrm>
              <a:off x="5162380" y="3586920"/>
              <a:ext cx="812942" cy="399035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cs typeface="Times New Roman" pitchFamily="18" charset="0"/>
                </a:rPr>
                <a:t>Customer</a:t>
              </a:r>
              <a:endParaRPr lang="fr-FR" sz="11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auto">
            <a:xfrm>
              <a:off x="4640551" y="4433180"/>
              <a:ext cx="693960" cy="394921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cs typeface="Times New Roman" pitchFamily="18" charset="0"/>
                </a:rPr>
                <a:t>Site</a:t>
              </a:r>
              <a:endParaRPr lang="fr-FR" sz="11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grpSp>
          <p:nvGrpSpPr>
            <p:cNvPr id="23" name="Group 23"/>
            <p:cNvGrpSpPr>
              <a:grpSpLocks/>
            </p:cNvGrpSpPr>
            <p:nvPr/>
          </p:nvGrpSpPr>
          <p:grpSpPr bwMode="auto">
            <a:xfrm>
              <a:off x="6213285" y="4433180"/>
              <a:ext cx="1014667" cy="394921"/>
              <a:chOff x="2970" y="7646"/>
              <a:chExt cx="1680" cy="672"/>
            </a:xfrm>
          </p:grpSpPr>
          <p:sp>
            <p:nvSpPr>
              <p:cNvPr id="57" name="Text Box 24"/>
              <p:cNvSpPr txBox="1">
                <a:spLocks noChangeArrowheads="1"/>
              </p:cNvSpPr>
              <p:nvPr/>
            </p:nvSpPr>
            <p:spPr bwMode="auto">
              <a:xfrm>
                <a:off x="2970" y="7657"/>
                <a:ext cx="669" cy="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600" b="1">
                    <a:solidFill>
                      <a:srgbClr val="000000"/>
                    </a:solidFill>
                    <a:latin typeface="Calibri" pitchFamily="34" charset="0"/>
                    <a:cs typeface="Times New Roman" pitchFamily="18" charset="0"/>
                  </a:rPr>
                  <a:t> </a:t>
                </a:r>
                <a:endParaRPr lang="fr-FR" sz="1100">
                  <a:solidFill>
                    <a:srgbClr val="000000"/>
                  </a:solidFill>
                  <a:latin typeface="Calibri" pitchFamily="34" charset="0"/>
                  <a:cs typeface="Times New Roman" pitchFamily="18" charset="0"/>
                </a:endParaRPr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3501" y="7646"/>
                <a:ext cx="1149" cy="672"/>
              </a:xfrm>
              <a:prstGeom prst="rect">
                <a:avLst/>
              </a:prstGeom>
              <a:solidFill>
                <a:srgbClr val="FEAB0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000" b="1">
                    <a:solidFill>
                      <a:srgbClr val="000000"/>
                    </a:solidFill>
                    <a:cs typeface="Times New Roman" pitchFamily="18" charset="0"/>
                  </a:rPr>
                  <a:t>HM</a:t>
                </a:r>
                <a:endParaRPr lang="fr-FR" sz="1100">
                  <a:solidFill>
                    <a:srgbClr val="000000"/>
                  </a:solidFill>
                  <a:latin typeface="Calibri" pitchFamily="34" charset="0"/>
                  <a:cs typeface="Times New Roman" pitchFamily="18" charset="0"/>
                </a:endParaRPr>
              </a:p>
              <a:p>
                <a:pPr algn="ctr"/>
                <a:r>
                  <a:rPr lang="en-US" sz="1000" b="1">
                    <a:solidFill>
                      <a:srgbClr val="000000"/>
                    </a:solidFill>
                    <a:cs typeface="Times New Roman" pitchFamily="18" charset="0"/>
                  </a:rPr>
                  <a:t>Site</a:t>
                </a:r>
                <a:endParaRPr lang="fr-FR" sz="1100">
                  <a:solidFill>
                    <a:srgbClr val="000000"/>
                  </a:solidFill>
                  <a:latin typeface="Calibri" pitchFamily="34" charset="0"/>
                  <a:cs typeface="Times New Roman" pitchFamily="18" charset="0"/>
                </a:endParaRPr>
              </a:p>
            </p:txBody>
          </p:sp>
        </p:grpSp>
        <p:sp>
          <p:nvSpPr>
            <p:cNvPr id="56" name="Rectangle 107"/>
            <p:cNvSpPr>
              <a:spLocks noChangeArrowheads="1"/>
            </p:cNvSpPr>
            <p:nvPr/>
          </p:nvSpPr>
          <p:spPr bwMode="auto">
            <a:xfrm>
              <a:off x="3563888" y="5235364"/>
              <a:ext cx="545776" cy="308532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/>
              <a:r>
                <a:rPr lang="en-US" sz="800" b="1" dirty="0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800" b="1" dirty="0">
                  <a:solidFill>
                    <a:srgbClr val="000000"/>
                  </a:solidFill>
                  <a:cs typeface="Times New Roman" pitchFamily="18" charset="0"/>
                </a:rPr>
                <a:t>Gateway</a:t>
              </a:r>
              <a:endParaRPr lang="fr-FR" sz="11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sp>
          <p:nvSpPr>
            <p:cNvPr id="48" name="Rectangle 99"/>
            <p:cNvSpPr>
              <a:spLocks noChangeArrowheads="1"/>
            </p:cNvSpPr>
            <p:nvPr/>
          </p:nvSpPr>
          <p:spPr bwMode="auto">
            <a:xfrm>
              <a:off x="4981189" y="5226549"/>
              <a:ext cx="405867" cy="308532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/>
              <a:r>
                <a:rPr lang="en-US" sz="800" b="1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800" b="1">
                  <a:solidFill>
                    <a:srgbClr val="000000"/>
                  </a:solidFill>
                  <a:cs typeface="Times New Roman" pitchFamily="18" charset="0"/>
                </a:rPr>
                <a:t>GW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sp>
          <p:nvSpPr>
            <p:cNvPr id="49" name="Rectangle 100"/>
            <p:cNvSpPr>
              <a:spLocks noChangeArrowheads="1"/>
            </p:cNvSpPr>
            <p:nvPr/>
          </p:nvSpPr>
          <p:spPr bwMode="auto">
            <a:xfrm>
              <a:off x="6167987" y="5208918"/>
              <a:ext cx="405867" cy="308532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/>
              <a:r>
                <a:rPr lang="en-US" sz="800" b="1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800" b="1">
                  <a:solidFill>
                    <a:srgbClr val="000000"/>
                  </a:solidFill>
                  <a:cs typeface="Times New Roman" pitchFamily="18" charset="0"/>
                </a:rPr>
                <a:t>GW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sp>
          <p:nvSpPr>
            <p:cNvPr id="50" name="Rectangle 101"/>
            <p:cNvSpPr>
              <a:spLocks noChangeArrowheads="1"/>
            </p:cNvSpPr>
            <p:nvPr/>
          </p:nvSpPr>
          <p:spPr bwMode="auto">
            <a:xfrm>
              <a:off x="7635631" y="5217733"/>
              <a:ext cx="405867" cy="308532"/>
            </a:xfrm>
            <a:prstGeom prst="rect">
              <a:avLst/>
            </a:prstGeom>
            <a:solidFill>
              <a:srgbClr val="FEAB0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/>
              <a:r>
                <a:rPr lang="en-US" sz="800" b="1">
                  <a:solidFill>
                    <a:srgbClr val="000000"/>
                  </a:solidFill>
                  <a:cs typeface="Times New Roman" pitchFamily="18" charset="0"/>
                </a:rPr>
                <a:t>HM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  <a:p>
              <a:pPr algn="ctr"/>
              <a:r>
                <a:rPr lang="en-US" sz="800" b="1">
                  <a:solidFill>
                    <a:srgbClr val="000000"/>
                  </a:solidFill>
                  <a:cs typeface="Times New Roman" pitchFamily="18" charset="0"/>
                </a:rPr>
                <a:t>GW</a:t>
              </a:r>
              <a:endParaRPr lang="fr-FR" sz="11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51" name="AutoShape 913"/>
            <p:cNvCxnSpPr>
              <a:cxnSpLocks noChangeShapeType="1"/>
            </p:cNvCxnSpPr>
            <p:nvPr/>
          </p:nvCxnSpPr>
          <p:spPr bwMode="auto">
            <a:xfrm flipH="1">
              <a:off x="3785332" y="4829864"/>
              <a:ext cx="1204313" cy="39315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914"/>
            <p:cNvCxnSpPr>
              <a:cxnSpLocks noChangeShapeType="1"/>
            </p:cNvCxnSpPr>
            <p:nvPr/>
          </p:nvCxnSpPr>
          <p:spPr bwMode="auto">
            <a:xfrm>
              <a:off x="4999309" y="4829864"/>
              <a:ext cx="181794" cy="39315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" name="AutoShape 915"/>
          <p:cNvCxnSpPr>
            <a:cxnSpLocks noChangeShapeType="1"/>
          </p:cNvCxnSpPr>
          <p:nvPr/>
        </p:nvCxnSpPr>
        <p:spPr bwMode="auto">
          <a:xfrm flipH="1">
            <a:off x="6376356" y="4803419"/>
            <a:ext cx="623899" cy="41842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916"/>
          <p:cNvCxnSpPr>
            <a:cxnSpLocks noChangeShapeType="1"/>
          </p:cNvCxnSpPr>
          <p:nvPr/>
        </p:nvCxnSpPr>
        <p:spPr bwMode="auto">
          <a:xfrm>
            <a:off x="6938047" y="4803419"/>
            <a:ext cx="965141" cy="41842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Text Box 48"/>
          <p:cNvSpPr txBox="1">
            <a:spLocks noChangeArrowheads="1"/>
          </p:cNvSpPr>
          <p:nvPr/>
        </p:nvSpPr>
        <p:spPr bwMode="auto">
          <a:xfrm>
            <a:off x="2627784" y="5061280"/>
            <a:ext cx="936104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rgbClr val="000000"/>
                </a:solidFill>
                <a:cs typeface="Times New Roman" pitchFamily="18" charset="0"/>
              </a:rPr>
              <a:t>Rooms</a:t>
            </a:r>
            <a:endParaRPr lang="fr-FR" sz="11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20618" y="2564904"/>
            <a:ext cx="1206126" cy="4266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Database</a:t>
            </a:r>
            <a:endParaRPr lang="fr-FR" sz="1100" b="1" dirty="0">
              <a:solidFill>
                <a:schemeClr val="tx1"/>
              </a:solidFill>
            </a:endParaRPr>
          </a:p>
        </p:txBody>
      </p:sp>
      <p:cxnSp>
        <p:nvCxnSpPr>
          <p:cNvPr id="65" name="AutoShape 52"/>
          <p:cNvCxnSpPr>
            <a:cxnSpLocks noChangeShapeType="1"/>
          </p:cNvCxnSpPr>
          <p:nvPr/>
        </p:nvCxnSpPr>
        <p:spPr bwMode="auto">
          <a:xfrm flipV="1">
            <a:off x="7218892" y="2991599"/>
            <a:ext cx="536524" cy="58826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Box 48"/>
          <p:cNvSpPr txBox="1">
            <a:spLocks noChangeArrowheads="1"/>
          </p:cNvSpPr>
          <p:nvPr/>
        </p:nvSpPr>
        <p:spPr bwMode="auto">
          <a:xfrm>
            <a:off x="3785331" y="4305095"/>
            <a:ext cx="855219" cy="29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rgbClr val="000000"/>
                </a:solidFill>
                <a:cs typeface="Times New Roman" pitchFamily="18" charset="0"/>
              </a:rPr>
              <a:t>Stores</a:t>
            </a:r>
            <a:endParaRPr lang="fr-FR" sz="11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69" name="Text Box 48"/>
          <p:cNvSpPr txBox="1">
            <a:spLocks noChangeArrowheads="1"/>
          </p:cNvSpPr>
          <p:nvPr/>
        </p:nvSpPr>
        <p:spPr bwMode="auto">
          <a:xfrm>
            <a:off x="4120535" y="3448097"/>
            <a:ext cx="1041844" cy="33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rgbClr val="000000"/>
                </a:solidFill>
                <a:cs typeface="Times New Roman" pitchFamily="18" charset="0"/>
              </a:rPr>
              <a:t>Company</a:t>
            </a:r>
            <a:endParaRPr lang="fr-FR" sz="11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70" name="Text Box 48"/>
          <p:cNvSpPr txBox="1">
            <a:spLocks noChangeArrowheads="1"/>
          </p:cNvSpPr>
          <p:nvPr/>
        </p:nvSpPr>
        <p:spPr bwMode="auto">
          <a:xfrm>
            <a:off x="2937759" y="5682001"/>
            <a:ext cx="936104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rgbClr val="000000"/>
                </a:solidFill>
                <a:cs typeface="Times New Roman" pitchFamily="18" charset="0"/>
              </a:rPr>
              <a:t>Machine</a:t>
            </a:r>
            <a:endParaRPr lang="fr-FR" sz="11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371744" cy="4525963"/>
          </a:xfrm>
        </p:spPr>
        <p:txBody>
          <a:bodyPr/>
          <a:lstStyle/>
          <a:p>
            <a:r>
              <a:rPr lang="en-US" sz="2400" dirty="0" smtClean="0"/>
              <a:t>Existing infrastructure: </a:t>
            </a:r>
          </a:p>
          <a:p>
            <a:pPr lvl="1"/>
            <a:r>
              <a:rPr lang="en-US" sz="2400" dirty="0" smtClean="0"/>
              <a:t>Distributed component-based software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Questions: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How to scale up (from dozens to hundreds of sites)?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How to deploy automatically 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How to reconfigure without stopping the whole service?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Traceability guarantees for the event storage database.</a:t>
            </a:r>
            <a:endParaRPr lang="fr-FR" sz="20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213451"/>
            <a:ext cx="8229600" cy="1143000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RFID Management </a:t>
            </a:r>
            <a:r>
              <a:rPr lang="en-US" sz="3600" b="1" kern="1200" dirty="0" smtClean="0">
                <a:solidFill>
                  <a:srgbClr val="0070C0"/>
                </a:solidFill>
              </a:rPr>
              <a:t>systems</a:t>
            </a:r>
            <a:endParaRPr lang="fr-FR" sz="3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55" name="ZoneTexte 69"/>
          <p:cNvSpPr txBox="1"/>
          <p:nvPr/>
        </p:nvSpPr>
        <p:spPr>
          <a:xfrm>
            <a:off x="160733" y="5157192"/>
            <a:ext cx="8794625" cy="153412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r>
              <a:rPr kumimoji="1" lang="fr-FR" sz="2400" dirty="0" smtClean="0">
                <a:latin typeface="Lucida Grande CE"/>
                <a:cs typeface="Lucida Grande CE"/>
              </a:rPr>
              <a:t>N. Gaspar, L.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Henrio</a:t>
            </a:r>
            <a:r>
              <a:rPr kumimoji="1" lang="fr-FR" sz="2400" dirty="0" smtClean="0">
                <a:latin typeface="Lucida Grande CE"/>
                <a:cs typeface="Lucida Grande CE"/>
              </a:rPr>
              <a:t>, E.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Madelaine</a:t>
            </a:r>
            <a:r>
              <a:rPr kumimoji="1" lang="fr-FR" sz="2400" dirty="0" smtClean="0">
                <a:latin typeface="Lucida Grande CE"/>
                <a:cs typeface="Lucida Grande CE"/>
              </a:rPr>
              <a:t>,</a:t>
            </a:r>
          </a:p>
          <a:p>
            <a:r>
              <a:rPr kumimoji="1" lang="fr-FR" sz="2400" b="1" dirty="0" smtClean="0">
                <a:latin typeface="Lucida Grande CE"/>
                <a:cs typeface="Lucida Grande CE"/>
              </a:rPr>
              <a:t>« </a:t>
            </a:r>
            <a:r>
              <a:rPr kumimoji="1" lang="en-US" sz="2400" b="1" dirty="0">
                <a:latin typeface="Lucida Grande CE"/>
                <a:cs typeface="Lucida Grande CE"/>
              </a:rPr>
              <a:t>Formally Reasoning on a Reconfigurable Component-Based System --- A Case Study for the Industrial World 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»,</a:t>
            </a:r>
          </a:p>
          <a:p>
            <a:r>
              <a:rPr kumimoji="1" lang="fr-FR" sz="2400" dirty="0" smtClean="0">
                <a:latin typeface="Lucida Grande CE"/>
                <a:cs typeface="Lucida Grande CE"/>
              </a:rPr>
              <a:t>FACS’13, Nanchang, China, oct. 2013.</a:t>
            </a:r>
          </a:p>
        </p:txBody>
      </p:sp>
    </p:spTree>
    <p:extLst>
      <p:ext uri="{BB962C8B-B14F-4D97-AF65-F5344CB8AC3E}">
        <p14:creationId xmlns:p14="http://schemas.microsoft.com/office/powerpoint/2010/main" val="352233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1772815"/>
            <a:ext cx="7200800" cy="1800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Service-based large applications on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SLA = contract between user and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Shared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pic>
        <p:nvPicPr>
          <p:cNvPr id="9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833847"/>
            <a:ext cx="5868144" cy="343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8C3E08B-956A-4390-8354-5B1EF1560EE5}" type="slidenum">
              <a:rPr lang="en-US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fr-FR" sz="1800" smtClean="0">
              <a:latin typeface="Arial" charset="0"/>
            </a:endParaRPr>
          </a:p>
        </p:txBody>
      </p:sp>
      <p:sp>
        <p:nvSpPr>
          <p:cNvPr id="24581" name="Titre 1"/>
          <p:cNvSpPr>
            <a:spLocks noGrp="1"/>
          </p:cNvSpPr>
          <p:nvPr>
            <p:ph type="title" idx="4294967295"/>
          </p:nvPr>
        </p:nvSpPr>
        <p:spPr>
          <a:xfrm>
            <a:off x="107950" y="260350"/>
            <a:ext cx="9036050" cy="1143000"/>
          </a:xfrm>
        </p:spPr>
        <p:txBody>
          <a:bodyPr/>
          <a:lstStyle/>
          <a:p>
            <a:pPr defTabSz="457200" eaLnBrk="1" hangingPunct="1"/>
            <a:r>
              <a:rPr lang="fr-FR" altLang="fr-FR" sz="3600" b="1" kern="1200" dirty="0" err="1" smtClean="0">
                <a:solidFill>
                  <a:srgbClr val="0070C0"/>
                </a:solidFill>
              </a:rPr>
              <a:t>Providing</a:t>
            </a:r>
            <a:r>
              <a:rPr lang="fr-FR" altLang="fr-FR" sz="3600" b="1" kern="1200" dirty="0" smtClean="0">
                <a:solidFill>
                  <a:srgbClr val="0070C0"/>
                </a:solidFill>
              </a:rPr>
              <a:t> </a:t>
            </a:r>
            <a:r>
              <a:rPr lang="fr-FR" altLang="fr-FR" sz="3600" b="1" kern="1200" dirty="0" err="1" smtClean="0">
                <a:solidFill>
                  <a:srgbClr val="0070C0"/>
                </a:solidFill>
              </a:rPr>
              <a:t>Quality</a:t>
            </a:r>
            <a:r>
              <a:rPr lang="fr-FR" altLang="fr-FR" sz="3600" b="1" kern="1200" dirty="0" smtClean="0">
                <a:solidFill>
                  <a:srgbClr val="0070C0"/>
                </a:solidFill>
              </a:rPr>
              <a:t> of Service (</a:t>
            </a:r>
            <a:r>
              <a:rPr lang="fr-FR" altLang="fr-FR" sz="3600" b="1" kern="1200" dirty="0" err="1" smtClean="0">
                <a:solidFill>
                  <a:srgbClr val="0070C0"/>
                </a:solidFill>
              </a:rPr>
              <a:t>QoS</a:t>
            </a:r>
            <a:r>
              <a:rPr lang="fr-FR" altLang="fr-FR" sz="3600" b="1" kern="1200" dirty="0" smtClean="0">
                <a:solidFill>
                  <a:srgbClr val="0070C0"/>
                </a:solidFill>
              </a:rPr>
              <a:t>) </a:t>
            </a:r>
            <a:br>
              <a:rPr lang="fr-FR" altLang="fr-FR" sz="3600" b="1" kern="1200" dirty="0" smtClean="0">
                <a:solidFill>
                  <a:srgbClr val="0070C0"/>
                </a:solidFill>
              </a:rPr>
            </a:br>
            <a:r>
              <a:rPr lang="fr-FR" altLang="fr-FR" sz="3600" b="1" kern="1200" dirty="0" smtClean="0">
                <a:solidFill>
                  <a:srgbClr val="0070C0"/>
                </a:solidFill>
              </a:rPr>
              <a:t>for </a:t>
            </a:r>
            <a:r>
              <a:rPr lang="fr-FR" altLang="fr-FR" sz="3600" b="1" kern="1200" dirty="0" err="1" smtClean="0">
                <a:solidFill>
                  <a:srgbClr val="0070C0"/>
                </a:solidFill>
              </a:rPr>
              <a:t>complex</a:t>
            </a:r>
            <a:r>
              <a:rPr lang="fr-FR" altLang="fr-FR" sz="3600" b="1" kern="1200" dirty="0" smtClean="0">
                <a:solidFill>
                  <a:srgbClr val="0070C0"/>
                </a:solidFill>
              </a:rPr>
              <a:t> Cloud services</a:t>
            </a:r>
            <a:endParaRPr lang="fr-FR" altLang="fr-FR" sz="4800" dirty="0" smtClean="0">
              <a:latin typeface="Comic Sans MS" pitchFamily="-8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1520" y="3207264"/>
            <a:ext cx="3024336" cy="29523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 smtClean="0"/>
              <a:t>Predict / monitor performances ?</a:t>
            </a:r>
          </a:p>
          <a:p>
            <a:endParaRPr lang="en-US" sz="2000" dirty="0"/>
          </a:p>
          <a:p>
            <a:r>
              <a:rPr lang="en-US" sz="2000" dirty="0" smtClean="0"/>
              <a:t>Adapt configuration and resources to changing demands or environment</a:t>
            </a:r>
          </a:p>
          <a:p>
            <a:endParaRPr lang="en-US" sz="2000" dirty="0"/>
          </a:p>
          <a:p>
            <a:r>
              <a:rPr lang="en-US" sz="2000" dirty="0" smtClean="0"/>
              <a:t>MDE helping the application architect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429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8C3E08B-956A-4390-8354-5B1EF1560EE5}" type="slidenum">
              <a:rPr lang="en-US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fr-FR" sz="1800" smtClean="0">
              <a:latin typeface="Arial" charset="0"/>
            </a:endParaRPr>
          </a:p>
        </p:txBody>
      </p:sp>
      <p:sp>
        <p:nvSpPr>
          <p:cNvPr id="24580" name="Espace réservé du pied de page 4"/>
          <p:cNvSpPr txBox="1">
            <a:spLocks noGrp="1"/>
          </p:cNvSpPr>
          <p:nvPr/>
        </p:nvSpPr>
        <p:spPr bwMode="auto">
          <a:xfrm>
            <a:off x="2700338" y="6308725"/>
            <a:ext cx="3600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fr-FR" altLang="fr-FR" sz="1200"/>
          </a:p>
        </p:txBody>
      </p:sp>
      <p:sp>
        <p:nvSpPr>
          <p:cNvPr id="24581" name="Titre 1"/>
          <p:cNvSpPr>
            <a:spLocks noGrp="1"/>
          </p:cNvSpPr>
          <p:nvPr>
            <p:ph type="title" idx="4294967295"/>
          </p:nvPr>
        </p:nvSpPr>
        <p:spPr>
          <a:xfrm>
            <a:off x="107950" y="260350"/>
            <a:ext cx="9036050" cy="1143000"/>
          </a:xfrm>
        </p:spPr>
        <p:txBody>
          <a:bodyPr/>
          <a:lstStyle/>
          <a:p>
            <a:pPr defTabSz="457200" eaLnBrk="1" hangingPunct="1"/>
            <a:r>
              <a:rPr lang="fr-FR" altLang="fr-FR" sz="3600" b="1" kern="1200" dirty="0">
                <a:solidFill>
                  <a:srgbClr val="0070C0"/>
                </a:solidFill>
              </a:rPr>
              <a:t>Component</a:t>
            </a:r>
            <a:r>
              <a:rPr lang="fr-FR" altLang="fr-FR" sz="4000" dirty="0" smtClean="0">
                <a:latin typeface="Comic Sans MS" pitchFamily="-84" charset="0"/>
              </a:rPr>
              <a:t> </a:t>
            </a:r>
            <a:r>
              <a:rPr lang="fr-FR" altLang="fr-FR" sz="3600" b="1" kern="1200" dirty="0">
                <a:solidFill>
                  <a:srgbClr val="0070C0"/>
                </a:solidFill>
              </a:rPr>
              <a:t>Template for </a:t>
            </a:r>
            <a:r>
              <a:rPr lang="fr-FR" altLang="fr-FR" sz="3600" b="1" kern="1200" dirty="0" err="1">
                <a:solidFill>
                  <a:srgbClr val="0070C0"/>
                </a:solidFill>
              </a:rPr>
              <a:t>QoS</a:t>
            </a:r>
            <a:endParaRPr lang="fr-FR" altLang="fr-FR" sz="3600" b="1" kern="1200" dirty="0">
              <a:solidFill>
                <a:srgbClr val="0070C0"/>
              </a:solidFill>
            </a:endParaRPr>
          </a:p>
        </p:txBody>
      </p:sp>
      <p:sp>
        <p:nvSpPr>
          <p:cNvPr id="24582" name="Espace réservé du contenu 2"/>
          <p:cNvSpPr>
            <a:spLocks noGrp="1"/>
          </p:cNvSpPr>
          <p:nvPr>
            <p:ph idx="4294967295"/>
          </p:nvPr>
        </p:nvSpPr>
        <p:spPr>
          <a:xfrm>
            <a:off x="539750" y="1700213"/>
            <a:ext cx="8362950" cy="4537075"/>
          </a:xfrm>
        </p:spPr>
        <p:txBody>
          <a:bodyPr/>
          <a:lstStyle/>
          <a:p>
            <a:pPr lvl="1" defTabSz="457200" eaLnBrk="1" hangingPunct="1">
              <a:lnSpc>
                <a:spcPct val="80000"/>
              </a:lnSpc>
              <a:buFont typeface="Arial" charset="0"/>
              <a:buBlip>
                <a:blip r:embed="rId3"/>
              </a:buBlip>
            </a:pPr>
            <a:r>
              <a:rPr lang="en-US" altLang="fr-FR" dirty="0" smtClean="0">
                <a:latin typeface="Comic Sans MS" pitchFamily="-84" charset="0"/>
                <a:ea typeface="ＭＳ Ｐゴシック" pitchFamily="-84" charset="-128"/>
              </a:rPr>
              <a:t>  Context: </a:t>
            </a:r>
            <a:r>
              <a:rPr lang="en-US" altLang="fr-FR" dirty="0" err="1" smtClean="0">
                <a:latin typeface="Comic Sans MS" pitchFamily="-84" charset="0"/>
                <a:ea typeface="ＭＳ Ｐゴシック" pitchFamily="-84" charset="-128"/>
              </a:rPr>
              <a:t>french</a:t>
            </a:r>
            <a:r>
              <a:rPr lang="en-US" altLang="fr-FR" dirty="0" smtClean="0">
                <a:latin typeface="Comic Sans MS" pitchFamily="-84" charset="0"/>
                <a:ea typeface="ＭＳ Ｐゴシック" pitchFamily="-84" charset="-128"/>
              </a:rPr>
              <a:t> </a:t>
            </a:r>
            <a:r>
              <a:rPr lang="en-US" altLang="fr-FR" dirty="0" err="1" smtClean="0">
                <a:latin typeface="Comic Sans MS" pitchFamily="-84" charset="0"/>
                <a:ea typeface="ＭＳ Ｐゴシック" pitchFamily="-84" charset="-128"/>
              </a:rPr>
              <a:t>OpenCloudware</a:t>
            </a:r>
            <a:r>
              <a:rPr lang="en-US" altLang="fr-FR" dirty="0" smtClean="0">
                <a:latin typeface="Comic Sans MS" pitchFamily="-84" charset="0"/>
                <a:ea typeface="ＭＳ Ｐゴシック" pitchFamily="-84" charset="-128"/>
              </a:rPr>
              <a:t> project</a:t>
            </a:r>
          </a:p>
          <a:p>
            <a:pPr marL="914400" lvl="2" indent="0" defTabSz="457200">
              <a:lnSpc>
                <a:spcPct val="80000"/>
              </a:lnSpc>
              <a:buNone/>
            </a:pPr>
            <a:r>
              <a:rPr lang="en-US" altLang="fr-FR" dirty="0" smtClean="0">
                <a:latin typeface="Comic Sans MS" pitchFamily="-84" charset="0"/>
                <a:ea typeface="ＭＳ Ｐゴシック" pitchFamily="-84" charset="-128"/>
              </a:rPr>
              <a:t>(leader Orange R&amp;D)</a:t>
            </a:r>
            <a:endParaRPr lang="fr-FR" altLang="fr-FR" dirty="0" smtClean="0">
              <a:latin typeface="Comic Sans MS" pitchFamily="-84" charset="0"/>
              <a:ea typeface="ＭＳ Ｐゴシック" pitchFamily="-84" charset="-128"/>
            </a:endParaRPr>
          </a:p>
        </p:txBody>
      </p:sp>
      <p:pic>
        <p:nvPicPr>
          <p:cNvPr id="24584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9263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6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8C3E08B-956A-4390-8354-5B1EF1560EE5}" type="slidenum">
              <a:rPr lang="en-US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fr-FR" sz="1800" smtClean="0">
              <a:latin typeface="Arial" charset="0"/>
            </a:endParaRPr>
          </a:p>
        </p:txBody>
      </p:sp>
      <p:sp>
        <p:nvSpPr>
          <p:cNvPr id="24581" name="Titre 1"/>
          <p:cNvSpPr>
            <a:spLocks noGrp="1"/>
          </p:cNvSpPr>
          <p:nvPr>
            <p:ph type="title" idx="4294967295"/>
          </p:nvPr>
        </p:nvSpPr>
        <p:spPr>
          <a:xfrm>
            <a:off x="107950" y="260350"/>
            <a:ext cx="9036050" cy="1143000"/>
          </a:xfrm>
        </p:spPr>
        <p:txBody>
          <a:bodyPr/>
          <a:lstStyle/>
          <a:p>
            <a:pPr defTabSz="457200" eaLnBrk="1" hangingPunct="1"/>
            <a:r>
              <a:rPr lang="fr-FR" altLang="fr-FR" sz="3600" b="1" kern="1200" dirty="0" smtClean="0">
                <a:solidFill>
                  <a:srgbClr val="0070C0"/>
                </a:solidFill>
              </a:rPr>
              <a:t>Service </a:t>
            </a:r>
            <a:r>
              <a:rPr lang="fr-FR" altLang="fr-FR" sz="3600" b="1" kern="1200" dirty="0" err="1" smtClean="0">
                <a:solidFill>
                  <a:srgbClr val="0070C0"/>
                </a:solidFill>
              </a:rPr>
              <a:t>Controlled</a:t>
            </a:r>
            <a:r>
              <a:rPr lang="fr-FR" altLang="fr-FR" sz="3600" b="1" kern="1200" dirty="0" smtClean="0">
                <a:solidFill>
                  <a:srgbClr val="0070C0"/>
                </a:solidFill>
              </a:rPr>
              <a:t>-Component (SCC)</a:t>
            </a:r>
            <a:endParaRPr lang="fr-FR" altLang="fr-FR" sz="3600" b="1" kern="1200" dirty="0">
              <a:solidFill>
                <a:srgbClr val="0070C0"/>
              </a:solidFill>
            </a:endParaRPr>
          </a:p>
        </p:txBody>
      </p:sp>
      <p:pic>
        <p:nvPicPr>
          <p:cNvPr id="24584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9263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5508104" y="1556792"/>
            <a:ext cx="2664296" cy="3177911"/>
            <a:chOff x="5508104" y="1556792"/>
            <a:chExt cx="2664296" cy="3177911"/>
          </a:xfrm>
        </p:grpSpPr>
        <p:sp>
          <p:nvSpPr>
            <p:cNvPr id="2" name="ZoneTexte 1"/>
            <p:cNvSpPr txBox="1"/>
            <p:nvPr/>
          </p:nvSpPr>
          <p:spPr>
            <a:xfrm>
              <a:off x="5508104" y="1556792"/>
              <a:ext cx="2664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Functional (business) component</a:t>
              </a:r>
              <a:endParaRPr lang="fr-FR" sz="1800" b="1" dirty="0"/>
            </a:p>
          </p:txBody>
        </p:sp>
        <p:sp>
          <p:nvSpPr>
            <p:cNvPr id="3" name="Flèche droite 2"/>
            <p:cNvSpPr/>
            <p:nvPr/>
          </p:nvSpPr>
          <p:spPr>
            <a:xfrm rot="6618268">
              <a:off x="4357049" y="3380042"/>
              <a:ext cx="2591692" cy="1176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539552" y="2339534"/>
            <a:ext cx="2664296" cy="1998020"/>
            <a:chOff x="5508104" y="1556792"/>
            <a:chExt cx="2664296" cy="2704808"/>
          </a:xfrm>
        </p:grpSpPr>
        <p:sp>
          <p:nvSpPr>
            <p:cNvPr id="12" name="ZoneTexte 11"/>
            <p:cNvSpPr txBox="1"/>
            <p:nvPr/>
          </p:nvSpPr>
          <p:spPr>
            <a:xfrm>
              <a:off x="5508104" y="1556792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Monitor</a:t>
              </a:r>
            </a:p>
          </p:txBody>
        </p:sp>
        <p:sp>
          <p:nvSpPr>
            <p:cNvPr id="13" name="Flèche droite 12"/>
            <p:cNvSpPr/>
            <p:nvPr/>
          </p:nvSpPr>
          <p:spPr>
            <a:xfrm rot="4077068" flipV="1">
              <a:off x="5545842" y="3082955"/>
              <a:ext cx="2260053" cy="97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2839605" y="1605105"/>
            <a:ext cx="1961789" cy="1998020"/>
            <a:chOff x="5508104" y="1556792"/>
            <a:chExt cx="2664296" cy="2704808"/>
          </a:xfrm>
        </p:grpSpPr>
        <p:sp>
          <p:nvSpPr>
            <p:cNvPr id="15" name="ZoneTexte 14"/>
            <p:cNvSpPr txBox="1"/>
            <p:nvPr/>
          </p:nvSpPr>
          <p:spPr>
            <a:xfrm>
              <a:off x="5508104" y="1556792"/>
              <a:ext cx="2664296" cy="49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 smtClean="0"/>
                <a:t>QoS</a:t>
              </a:r>
              <a:r>
                <a:rPr lang="en-US" sz="1800" b="1" dirty="0" smtClean="0"/>
                <a:t> control</a:t>
              </a:r>
            </a:p>
          </p:txBody>
        </p:sp>
        <p:sp>
          <p:nvSpPr>
            <p:cNvPr id="16" name="Flèche droite 15"/>
            <p:cNvSpPr/>
            <p:nvPr/>
          </p:nvSpPr>
          <p:spPr>
            <a:xfrm rot="4077068" flipV="1">
              <a:off x="5545842" y="3082955"/>
              <a:ext cx="2260053" cy="97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2973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3175000"/>
            <a:ext cx="7243763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A4DB78-03DA-4367-8A61-99DA5EC1A69C}" type="slidenum">
              <a:rPr lang="fr-FR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fr-FR" altLang="fr-FR" sz="1800" smtClean="0">
              <a:latin typeface="Arial" charset="0"/>
            </a:endParaRPr>
          </a:p>
        </p:txBody>
      </p:sp>
      <p:sp>
        <p:nvSpPr>
          <p:cNvPr id="30726" name="Titre 1"/>
          <p:cNvSpPr>
            <a:spLocks noGrp="1"/>
          </p:cNvSpPr>
          <p:nvPr>
            <p:ph type="title" idx="4294967295"/>
          </p:nvPr>
        </p:nvSpPr>
        <p:spPr>
          <a:xfrm>
            <a:off x="107950" y="260350"/>
            <a:ext cx="9036050" cy="1143000"/>
          </a:xfrm>
        </p:spPr>
        <p:txBody>
          <a:bodyPr/>
          <a:lstStyle/>
          <a:p>
            <a:pPr defTabSz="457200" eaLnBrk="1" hangingPunct="1"/>
            <a:r>
              <a:rPr lang="fr-FR" altLang="fr-FR" sz="3600" b="1" kern="1200" dirty="0" err="1">
                <a:solidFill>
                  <a:srgbClr val="0070C0"/>
                </a:solidFill>
              </a:rPr>
              <a:t>Generic</a:t>
            </a:r>
            <a:r>
              <a:rPr lang="fr-FR" altLang="fr-FR" sz="3600" b="1" kern="1200" dirty="0">
                <a:solidFill>
                  <a:srgbClr val="0070C0"/>
                </a:solidFill>
              </a:rPr>
              <a:t> SCC Template</a:t>
            </a:r>
          </a:p>
        </p:txBody>
      </p:sp>
      <p:sp>
        <p:nvSpPr>
          <p:cNvPr id="30727" name="ZoneTexte 1"/>
          <p:cNvSpPr txBox="1">
            <a:spLocks noChangeArrowheads="1"/>
          </p:cNvSpPr>
          <p:nvPr/>
        </p:nvSpPr>
        <p:spPr bwMode="auto">
          <a:xfrm>
            <a:off x="1619250" y="1535113"/>
            <a:ext cx="26647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latin typeface="Arial" charset="0"/>
              </a:rPr>
              <a:t>Activation and configuration interfaces</a:t>
            </a:r>
            <a:endParaRPr lang="fr-FR" altLang="fr-FR" sz="1800" dirty="0">
              <a:latin typeface="Arial" charset="0"/>
            </a:endParaRPr>
          </a:p>
        </p:txBody>
      </p:sp>
      <p:sp>
        <p:nvSpPr>
          <p:cNvPr id="30728" name="ZoneTexte 9"/>
          <p:cNvSpPr txBox="1">
            <a:spLocks noChangeArrowheads="1"/>
          </p:cNvSpPr>
          <p:nvPr/>
        </p:nvSpPr>
        <p:spPr bwMode="auto">
          <a:xfrm>
            <a:off x="0" y="2782888"/>
            <a:ext cx="24844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latin typeface="Arial" charset="0"/>
              </a:rPr>
              <a:t>The monitor component </a:t>
            </a:r>
            <a:r>
              <a:rPr lang="fr-FR" altLang="fr-FR" sz="1800" dirty="0" err="1" smtClean="0">
                <a:latin typeface="Arial" charset="0"/>
              </a:rPr>
              <a:t>is</a:t>
            </a:r>
            <a:r>
              <a:rPr lang="fr-FR" altLang="fr-FR" sz="1800" dirty="0" smtClean="0">
                <a:latin typeface="Arial" charset="0"/>
              </a:rPr>
              <a:t> an </a:t>
            </a:r>
            <a:r>
              <a:rPr lang="fr-FR" altLang="fr-FR" sz="1800" b="1" dirty="0" err="1" smtClean="0">
                <a:latin typeface="Arial" charset="0"/>
              </a:rPr>
              <a:t>interceptor</a:t>
            </a:r>
            <a:endParaRPr lang="fr-FR" altLang="fr-FR" sz="1800" b="1" dirty="0" smtClean="0">
              <a:latin typeface="Arial" charset="0"/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2987675" y="2203450"/>
            <a:ext cx="757238" cy="971550"/>
          </a:xfrm>
          <a:prstGeom prst="straightConnector1">
            <a:avLst/>
          </a:prstGeom>
          <a:ln w="222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987675" y="2203450"/>
            <a:ext cx="1800225" cy="901700"/>
          </a:xfrm>
          <a:prstGeom prst="straightConnector1">
            <a:avLst/>
          </a:prstGeom>
          <a:ln w="222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1763713" y="3429000"/>
            <a:ext cx="936625" cy="1008063"/>
          </a:xfrm>
          <a:prstGeom prst="straightConnector1">
            <a:avLst/>
          </a:prstGeom>
          <a:ln w="222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2" name="ZoneTexte 17"/>
          <p:cNvSpPr txBox="1">
            <a:spLocks noChangeArrowheads="1"/>
          </p:cNvSpPr>
          <p:nvPr/>
        </p:nvSpPr>
        <p:spPr bwMode="auto">
          <a:xfrm>
            <a:off x="5867400" y="1546225"/>
            <a:ext cx="30972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b="1" i="1" dirty="0" err="1" smtClean="0">
                <a:latin typeface="Arial" charset="0"/>
              </a:rPr>
              <a:t>QoS</a:t>
            </a:r>
            <a:r>
              <a:rPr lang="fr-FR" altLang="fr-FR" sz="1800" b="1" i="1" dirty="0" smtClean="0">
                <a:latin typeface="Arial" charset="0"/>
              </a:rPr>
              <a:t>-Control </a:t>
            </a:r>
            <a:r>
              <a:rPr lang="fr-FR" altLang="fr-FR" sz="1800" dirty="0" err="1" smtClean="0">
                <a:latin typeface="Arial" charset="0"/>
              </a:rPr>
              <a:t>queries</a:t>
            </a:r>
            <a:r>
              <a:rPr lang="fr-FR" altLang="fr-FR" sz="1800" dirty="0" smtClean="0">
                <a:latin typeface="Arial" charset="0"/>
              </a:rPr>
              <a:t>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latin typeface="Arial" charset="0"/>
              </a:rPr>
              <a:t>m</a:t>
            </a:r>
            <a:r>
              <a:rPr lang="en-US" altLang="fr-FR" sz="1800" dirty="0" smtClean="0">
                <a:latin typeface="Arial" charset="0"/>
              </a:rPr>
              <a:t>onitors, and signals In-contract / Out-contract on the NF interface</a:t>
            </a:r>
            <a:endParaRPr lang="fr-FR" altLang="fr-FR" sz="1800" dirty="0">
              <a:latin typeface="Arial" charset="0"/>
            </a:endParaRPr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5867400" y="2746375"/>
            <a:ext cx="288925" cy="428625"/>
          </a:xfrm>
          <a:prstGeom prst="straightConnector1">
            <a:avLst/>
          </a:prstGeom>
          <a:ln w="222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6011863" y="2746375"/>
            <a:ext cx="152400" cy="1187450"/>
          </a:xfrm>
          <a:prstGeom prst="straightConnector1">
            <a:avLst/>
          </a:prstGeom>
          <a:ln w="222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5" name="ZoneTexte 26"/>
          <p:cNvSpPr txBox="1">
            <a:spLocks noChangeArrowheads="1"/>
          </p:cNvSpPr>
          <p:nvPr/>
        </p:nvSpPr>
        <p:spPr bwMode="auto">
          <a:xfrm>
            <a:off x="127000" y="4633913"/>
            <a:ext cx="19240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b="1" i="1" dirty="0" smtClean="0">
                <a:latin typeface="Arial" charset="0"/>
              </a:rPr>
              <a:t>The interfaces </a:t>
            </a:r>
            <a:r>
              <a:rPr lang="fr-FR" altLang="fr-FR" sz="1800" dirty="0" smtClean="0">
                <a:latin typeface="Arial" charset="0"/>
              </a:rPr>
              <a:t>are </a:t>
            </a:r>
            <a:r>
              <a:rPr lang="fr-FR" altLang="fr-FR" sz="1800" dirty="0" err="1" smtClean="0">
                <a:latin typeface="Arial" charset="0"/>
              </a:rPr>
              <a:t>instantiated</a:t>
            </a:r>
            <a:r>
              <a:rPr lang="fr-FR" altLang="fr-FR" sz="1800" dirty="0" smtClean="0">
                <a:latin typeface="Arial" charset="0"/>
              </a:rPr>
              <a:t> for  </a:t>
            </a:r>
            <a:r>
              <a:rPr lang="fr-FR" altLang="fr-FR" sz="1800" dirty="0" err="1" smtClean="0">
                <a:latin typeface="Arial" charset="0"/>
              </a:rPr>
              <a:t>specific</a:t>
            </a:r>
            <a:r>
              <a:rPr lang="fr-FR" altLang="fr-FR" sz="1800" dirty="0" smtClean="0">
                <a:latin typeface="Arial" charset="0"/>
              </a:rPr>
              <a:t> </a:t>
            </a:r>
            <a:r>
              <a:rPr lang="fr-FR" altLang="fr-FR" sz="1800" dirty="0" err="1" smtClean="0">
                <a:latin typeface="Arial" charset="0"/>
              </a:rPr>
              <a:t>request</a:t>
            </a:r>
            <a:r>
              <a:rPr lang="fr-FR" altLang="fr-FR" sz="1800" dirty="0" smtClean="0">
                <a:latin typeface="Arial" charset="0"/>
              </a:rPr>
              <a:t> </a:t>
            </a:r>
            <a:r>
              <a:rPr lang="fr-FR" altLang="fr-FR" sz="1800" dirty="0" err="1" smtClean="0">
                <a:latin typeface="Arial" charset="0"/>
              </a:rPr>
              <a:t>names</a:t>
            </a:r>
            <a:r>
              <a:rPr lang="fr-FR" altLang="fr-FR" sz="1800" dirty="0" smtClean="0">
                <a:latin typeface="Arial" charset="0"/>
              </a:rPr>
              <a:t> and types</a:t>
            </a:r>
          </a:p>
        </p:txBody>
      </p:sp>
    </p:spTree>
    <p:extLst>
      <p:ext uri="{BB962C8B-B14F-4D97-AF65-F5344CB8AC3E}">
        <p14:creationId xmlns:p14="http://schemas.microsoft.com/office/powerpoint/2010/main" val="28739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BCA90CF-DB81-449F-92A7-741BA46EB135}" type="slidenum">
              <a:rPr lang="fr-FR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fr-FR" altLang="fr-FR" sz="1800" smtClean="0">
              <a:latin typeface="Arial" charset="0"/>
            </a:endParaRPr>
          </a:p>
        </p:txBody>
      </p:sp>
      <p:sp>
        <p:nvSpPr>
          <p:cNvPr id="31748" name="Espace réservé du pied de page 4"/>
          <p:cNvSpPr txBox="1">
            <a:spLocks noGrp="1"/>
          </p:cNvSpPr>
          <p:nvPr/>
        </p:nvSpPr>
        <p:spPr bwMode="auto">
          <a:xfrm>
            <a:off x="2700338" y="6308725"/>
            <a:ext cx="3600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fr-FR" altLang="fr-FR" sz="1200"/>
          </a:p>
        </p:txBody>
      </p:sp>
      <p:sp>
        <p:nvSpPr>
          <p:cNvPr id="31749" name="Titre 1"/>
          <p:cNvSpPr>
            <a:spLocks noGrp="1"/>
          </p:cNvSpPr>
          <p:nvPr>
            <p:ph type="title" idx="4294967295"/>
          </p:nvPr>
        </p:nvSpPr>
        <p:spPr>
          <a:xfrm>
            <a:off x="107950" y="260350"/>
            <a:ext cx="9036050" cy="1143000"/>
          </a:xfrm>
        </p:spPr>
        <p:txBody>
          <a:bodyPr/>
          <a:lstStyle/>
          <a:p>
            <a:pPr defTabSz="457200" eaLnBrk="1" hangingPunct="1"/>
            <a:r>
              <a:rPr lang="fr-FR" altLang="fr-FR" sz="3600" b="1" kern="1200" dirty="0">
                <a:solidFill>
                  <a:srgbClr val="0070C0"/>
                </a:solidFill>
              </a:rPr>
              <a:t>Service Composition</a:t>
            </a:r>
          </a:p>
        </p:txBody>
      </p:sp>
      <p:pic>
        <p:nvPicPr>
          <p:cNvPr id="31750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956550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ZoneTexte 5"/>
          <p:cNvSpPr txBox="1">
            <a:spLocks noChangeArrowheads="1"/>
          </p:cNvSpPr>
          <p:nvPr/>
        </p:nvSpPr>
        <p:spPr bwMode="auto">
          <a:xfrm>
            <a:off x="179388" y="1484784"/>
            <a:ext cx="77057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latin typeface="Arial" charset="0"/>
              </a:rPr>
              <a:t>SCC components are </a:t>
            </a:r>
            <a:r>
              <a:rPr lang="fr-FR" altLang="fr-FR" sz="1800" dirty="0" err="1" smtClean="0">
                <a:latin typeface="Arial" charset="0"/>
              </a:rPr>
              <a:t>composed</a:t>
            </a:r>
            <a:r>
              <a:rPr lang="fr-FR" altLang="fr-FR" sz="1800" dirty="0" smtClean="0">
                <a:latin typeface="Arial" charset="0"/>
              </a:rPr>
              <a:t> </a:t>
            </a:r>
            <a:r>
              <a:rPr lang="fr-FR" altLang="fr-FR" sz="1800" dirty="0" err="1" smtClean="0">
                <a:latin typeface="Arial" charset="0"/>
              </a:rPr>
              <a:t>within</a:t>
            </a:r>
            <a:r>
              <a:rPr lang="fr-FR" altLang="fr-FR" sz="1800" dirty="0" smtClean="0">
                <a:latin typeface="Arial" charset="0"/>
              </a:rPr>
              <a:t> GCM composite,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latin typeface="Arial" charset="0"/>
              </a:rPr>
              <a:t>In a </a:t>
            </a:r>
            <a:r>
              <a:rPr lang="fr-FR" altLang="fr-FR" sz="1800" dirty="0" err="1" smtClean="0">
                <a:latin typeface="Arial" charset="0"/>
              </a:rPr>
              <a:t>distributed</a:t>
            </a:r>
            <a:r>
              <a:rPr lang="fr-FR" altLang="fr-FR" sz="1800" dirty="0" smtClean="0">
                <a:latin typeface="Arial" charset="0"/>
              </a:rPr>
              <a:t>, and </a:t>
            </a:r>
            <a:r>
              <a:rPr lang="fr-FR" altLang="fr-FR" sz="1800" dirty="0" err="1" smtClean="0">
                <a:latin typeface="Arial" charset="0"/>
              </a:rPr>
              <a:t>eventually</a:t>
            </a:r>
            <a:r>
              <a:rPr lang="fr-FR" altLang="fr-FR" sz="1800" dirty="0" smtClean="0">
                <a:latin typeface="Arial" charset="0"/>
              </a:rPr>
              <a:t> </a:t>
            </a:r>
            <a:r>
              <a:rPr lang="fr-FR" altLang="fr-FR" sz="1800" dirty="0" err="1" smtClean="0">
                <a:latin typeface="Arial" charset="0"/>
              </a:rPr>
              <a:t>hierarchical</a:t>
            </a:r>
            <a:r>
              <a:rPr lang="fr-FR" altLang="fr-FR" sz="1800" dirty="0" smtClean="0">
                <a:latin typeface="Arial" charset="0"/>
              </a:rPr>
              <a:t> </a:t>
            </a:r>
            <a:r>
              <a:rPr lang="fr-FR" altLang="fr-FR" sz="1800" dirty="0" err="1" smtClean="0">
                <a:latin typeface="Arial" charset="0"/>
              </a:rPr>
              <a:t>manner</a:t>
            </a:r>
            <a:r>
              <a:rPr lang="fr-FR" altLang="fr-FR" sz="1800" dirty="0">
                <a:latin typeface="Arial" charset="0"/>
              </a:rPr>
              <a:t> </a:t>
            </a:r>
            <a:r>
              <a:rPr lang="fr-FR" altLang="fr-FR" sz="1800" dirty="0" smtClean="0">
                <a:latin typeface="Arial" charset="0"/>
              </a:rPr>
              <a:t>(</a:t>
            </a:r>
            <a:r>
              <a:rPr lang="fr-FR" altLang="fr-FR" sz="1800" dirty="0" err="1" smtClean="0">
                <a:latin typeface="Arial" charset="0"/>
              </a:rPr>
              <a:t>architect</a:t>
            </a:r>
            <a:r>
              <a:rPr lang="fr-FR" altLang="fr-FR" sz="1800" dirty="0" smtClean="0">
                <a:latin typeface="Arial" charset="0"/>
              </a:rPr>
              <a:t> </a:t>
            </a:r>
            <a:r>
              <a:rPr lang="fr-FR" altLang="fr-FR" sz="1800" dirty="0" err="1" smtClean="0">
                <a:latin typeface="Arial" charset="0"/>
              </a:rPr>
              <a:t>choice</a:t>
            </a:r>
            <a:r>
              <a:rPr lang="fr-FR" altLang="fr-FR" sz="1800" dirty="0" smtClean="0">
                <a:latin typeface="Arial" charset="0"/>
              </a:rPr>
              <a:t>).  </a:t>
            </a:r>
            <a:endParaRPr lang="fr-FR" altLang="fr-FR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7544" y="1773391"/>
            <a:ext cx="8280920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Thursday, July </a:t>
            </a:r>
            <a:r>
              <a:rPr lang="en-US" b="1" dirty="0" smtClean="0"/>
              <a:t>16th </a:t>
            </a:r>
            <a:r>
              <a:rPr lang="en-US" b="1" dirty="0"/>
              <a:t>, </a:t>
            </a:r>
            <a:r>
              <a:rPr lang="en-US" b="1" dirty="0" smtClean="0"/>
              <a:t>Afternoon(Course)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 </a:t>
            </a:r>
            <a:r>
              <a:rPr lang="en-US" dirty="0"/>
              <a:t>1) </a:t>
            </a:r>
            <a:r>
              <a:rPr lang="en-US" dirty="0" smtClean="0"/>
              <a:t>Introduction</a:t>
            </a:r>
            <a:r>
              <a:rPr lang="en-US" dirty="0"/>
              <a:t>: academic and industrial </a:t>
            </a:r>
            <a:r>
              <a:rPr lang="en-US" dirty="0" smtClean="0"/>
              <a:t>examples: Distributed </a:t>
            </a:r>
            <a:r>
              <a:rPr lang="en-US" dirty="0"/>
              <a:t>algorithms; distributed </a:t>
            </a:r>
            <a:r>
              <a:rPr lang="en-US" dirty="0" err="1"/>
              <a:t>resiliant</a:t>
            </a:r>
            <a:r>
              <a:rPr lang="en-US" dirty="0"/>
              <a:t> industrial infrastructure; </a:t>
            </a:r>
            <a:r>
              <a:rPr lang="en-US" dirty="0" err="1"/>
              <a:t>QoS</a:t>
            </a:r>
            <a:r>
              <a:rPr lang="en-US" dirty="0"/>
              <a:t>-aware elastic architecture for Cloud applications </a:t>
            </a:r>
          </a:p>
          <a:p>
            <a:pPr>
              <a:lnSpc>
                <a:spcPct val="120000"/>
              </a:lnSpc>
            </a:pPr>
            <a:r>
              <a:rPr lang="en-US" dirty="0"/>
              <a:t> 2) GCM: a component-based programming model for safe distributed applications </a:t>
            </a:r>
          </a:p>
          <a:p>
            <a:pPr>
              <a:lnSpc>
                <a:spcPct val="120000"/>
              </a:lnSpc>
            </a:pPr>
            <a:r>
              <a:rPr lang="fr-FR" dirty="0"/>
              <a:t> 3) VCE: a model-</a:t>
            </a:r>
            <a:r>
              <a:rPr lang="fr-FR" dirty="0" err="1"/>
              <a:t>driven</a:t>
            </a:r>
            <a:r>
              <a:rPr lang="fr-FR" dirty="0"/>
              <a:t> </a:t>
            </a:r>
            <a:r>
              <a:rPr lang="fr-FR" dirty="0" err="1"/>
              <a:t>specification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for GCM </a:t>
            </a:r>
          </a:p>
          <a:p>
            <a:endParaRPr lang="fr-FR" dirty="0"/>
          </a:p>
          <a:p>
            <a:r>
              <a:rPr lang="en-US" b="1" dirty="0"/>
              <a:t>Friday, July 17th , Morning: (Hands-on, </a:t>
            </a:r>
            <a:r>
              <a:rPr lang="en-US" b="1" dirty="0" smtClean="0"/>
              <a:t>Lab) </a:t>
            </a:r>
            <a:endParaRPr lang="en-US" dirty="0"/>
          </a:p>
          <a:p>
            <a:r>
              <a:rPr lang="en-US" dirty="0"/>
              <a:t>- Presentation and exercises with VCE: </a:t>
            </a:r>
            <a:r>
              <a:rPr lang="en-US" dirty="0" smtClean="0"/>
              <a:t> </a:t>
            </a:r>
            <a:endParaRPr lang="en-US" dirty="0"/>
          </a:p>
          <a:p>
            <a:r>
              <a:rPr lang="fr-FR" dirty="0"/>
              <a:t> </a:t>
            </a:r>
            <a:r>
              <a:rPr lang="fr-FR" dirty="0" smtClean="0"/>
              <a:t> Tutorial and simple </a:t>
            </a:r>
            <a:r>
              <a:rPr lang="fr-FR" dirty="0" err="1" smtClean="0"/>
              <a:t>examples</a:t>
            </a:r>
            <a:endParaRPr lang="fr-FR" dirty="0"/>
          </a:p>
          <a:p>
            <a:endParaRPr lang="fr-FR" dirty="0"/>
          </a:p>
          <a:p>
            <a:r>
              <a:rPr lang="en-US" b="1" dirty="0"/>
              <a:t>Friday, July 17th , Afternoon: </a:t>
            </a:r>
            <a:r>
              <a:rPr lang="en-US" b="1" dirty="0" smtClean="0"/>
              <a:t>(Lab) </a:t>
            </a:r>
            <a:endParaRPr lang="en-US" dirty="0"/>
          </a:p>
          <a:p>
            <a:r>
              <a:rPr lang="en-US" dirty="0"/>
              <a:t> 1) </a:t>
            </a:r>
            <a:r>
              <a:rPr lang="en-US" b="1" dirty="0" smtClean="0"/>
              <a:t>Course</a:t>
            </a:r>
            <a:r>
              <a:rPr lang="en-US" dirty="0" smtClean="0"/>
              <a:t>: </a:t>
            </a:r>
            <a:r>
              <a:rPr lang="en-US" dirty="0" err="1" smtClean="0"/>
              <a:t>VerCors</a:t>
            </a:r>
            <a:r>
              <a:rPr lang="en-US" dirty="0" smtClean="0"/>
              <a:t> </a:t>
            </a:r>
            <a:r>
              <a:rPr lang="en-US" dirty="0"/>
              <a:t>theoretical background : </a:t>
            </a:r>
            <a:r>
              <a:rPr lang="en-US" dirty="0" err="1"/>
              <a:t>behavioural</a:t>
            </a:r>
            <a:r>
              <a:rPr lang="en-US" dirty="0"/>
              <a:t> models, model-checking, temporal </a:t>
            </a:r>
            <a:r>
              <a:rPr lang="en-US" dirty="0" smtClean="0"/>
              <a:t>logics, </a:t>
            </a:r>
            <a:r>
              <a:rPr lang="en-US" dirty="0"/>
              <a:t>running the </a:t>
            </a:r>
            <a:r>
              <a:rPr lang="en-US" dirty="0" smtClean="0"/>
              <a:t>verification tools. </a:t>
            </a:r>
            <a:endParaRPr lang="en-US" dirty="0"/>
          </a:p>
          <a:p>
            <a:r>
              <a:rPr lang="en-US" dirty="0" smtClean="0"/>
              <a:t> </a:t>
            </a:r>
            <a:r>
              <a:rPr lang="en-US" dirty="0"/>
              <a:t>2) </a:t>
            </a:r>
            <a:r>
              <a:rPr lang="en-US" b="1" dirty="0"/>
              <a:t>Hands-on</a:t>
            </a:r>
            <a:r>
              <a:rPr lang="en-US" dirty="0"/>
              <a:t> with VCE and </a:t>
            </a:r>
            <a:r>
              <a:rPr lang="en-US" dirty="0" err="1"/>
              <a:t>Vercors</a:t>
            </a:r>
            <a:r>
              <a:rPr lang="en-US" dirty="0" smtClean="0"/>
              <a:t>: continued… 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4483" y="304800"/>
            <a:ext cx="8262938" cy="1179984"/>
          </a:xfrm>
        </p:spPr>
        <p:txBody>
          <a:bodyPr/>
          <a:lstStyle/>
          <a:p>
            <a:r>
              <a:rPr lang="fr-FR" sz="3600" b="1" dirty="0">
                <a:solidFill>
                  <a:srgbClr val="0070C0"/>
                </a:solidFill>
              </a:rPr>
              <a:t>MDE for </a:t>
            </a:r>
            <a:r>
              <a:rPr lang="fr-FR" sz="3600" b="1" dirty="0" err="1">
                <a:solidFill>
                  <a:srgbClr val="0070C0"/>
                </a:solidFill>
              </a:rPr>
              <a:t>safe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>
                <a:solidFill>
                  <a:srgbClr val="0070C0"/>
                </a:solidFill>
              </a:rPr>
              <a:t>distributed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 smtClean="0">
                <a:solidFill>
                  <a:srgbClr val="0070C0"/>
                </a:solidFill>
              </a:rPr>
              <a:t>systems</a:t>
            </a:r>
            <a:endParaRPr lang="fr-FR" sz="3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8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6156325" y="6464300"/>
            <a:ext cx="68103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426C51-6742-47CE-86D4-9255F0ECC826}" type="slidenum">
              <a:rPr lang="en-US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fr-FR" sz="1800" smtClean="0">
              <a:latin typeface="Arial" charset="0"/>
            </a:endParaRPr>
          </a:p>
        </p:txBody>
      </p:sp>
      <p:sp>
        <p:nvSpPr>
          <p:cNvPr id="32772" name="Espace réservé du pied de page 4"/>
          <p:cNvSpPr txBox="1">
            <a:spLocks noGrp="1"/>
          </p:cNvSpPr>
          <p:nvPr/>
        </p:nvSpPr>
        <p:spPr bwMode="auto">
          <a:xfrm>
            <a:off x="2700338" y="6308725"/>
            <a:ext cx="3600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fr-FR" altLang="fr-FR" sz="1200"/>
          </a:p>
        </p:txBody>
      </p:sp>
      <p:sp>
        <p:nvSpPr>
          <p:cNvPr id="32773" name="Titre 1"/>
          <p:cNvSpPr>
            <a:spLocks noGrp="1"/>
          </p:cNvSpPr>
          <p:nvPr>
            <p:ph type="title" idx="4294967295"/>
          </p:nvPr>
        </p:nvSpPr>
        <p:spPr>
          <a:xfrm>
            <a:off x="107950" y="260350"/>
            <a:ext cx="9036050" cy="1143000"/>
          </a:xfrm>
        </p:spPr>
        <p:txBody>
          <a:bodyPr/>
          <a:lstStyle/>
          <a:p>
            <a:pPr defTabSz="457200"/>
            <a:r>
              <a:rPr lang="en-US" altLang="fr-FR" sz="3600" b="1" kern="1200" dirty="0" smtClean="0">
                <a:solidFill>
                  <a:srgbClr val="0070C0"/>
                </a:solidFill>
              </a:rPr>
              <a:t>Autonomic management:</a:t>
            </a:r>
            <a:br>
              <a:rPr lang="en-US" altLang="fr-FR" sz="3600" b="1" kern="1200" dirty="0" smtClean="0">
                <a:solidFill>
                  <a:srgbClr val="0070C0"/>
                </a:solidFill>
              </a:rPr>
            </a:br>
            <a:r>
              <a:rPr lang="en-US" altLang="fr-FR" sz="3600" b="1" kern="1200" dirty="0" smtClean="0">
                <a:solidFill>
                  <a:srgbClr val="0070C0"/>
                </a:solidFill>
              </a:rPr>
              <a:t>the MAPE loop</a:t>
            </a:r>
            <a:endParaRPr lang="fr-FR" altLang="fr-FR" sz="3600" b="1" kern="1200" dirty="0">
              <a:solidFill>
                <a:srgbClr val="0070C0"/>
              </a:solidFill>
            </a:endParaRPr>
          </a:p>
        </p:txBody>
      </p:sp>
      <p:pic>
        <p:nvPicPr>
          <p:cNvPr id="32775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70075"/>
            <a:ext cx="8456612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ZoneTexte 2"/>
          <p:cNvSpPr txBox="1">
            <a:spLocks noChangeArrowheads="1"/>
          </p:cNvSpPr>
          <p:nvPr/>
        </p:nvSpPr>
        <p:spPr bwMode="auto">
          <a:xfrm>
            <a:off x="179388" y="1628775"/>
            <a:ext cx="7704980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2000" dirty="0" smtClean="0">
                <a:latin typeface="Arial" charset="0"/>
              </a:rPr>
              <a:t>Simply at the </a:t>
            </a:r>
            <a:r>
              <a:rPr lang="en-US" altLang="fr-FR" sz="2000" dirty="0" err="1" smtClean="0">
                <a:latin typeface="Arial" charset="0"/>
              </a:rPr>
              <a:t>toplevel</a:t>
            </a:r>
            <a:r>
              <a:rPr lang="en-US" altLang="fr-FR" sz="2000" dirty="0" smtClean="0">
                <a:latin typeface="Arial" charset="0"/>
              </a:rPr>
              <a:t>, or eventually distributed and hierarchical</a:t>
            </a:r>
            <a:endParaRPr lang="fr-FR" altLang="fr-FR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fr-FR" altLang="fr-FR" dirty="0" smtClean="0">
                <a:latin typeface="Comic Sans MS" pitchFamily="-84" charset="0"/>
              </a:rPr>
              <a:t> </a:t>
            </a:r>
            <a:r>
              <a:rPr lang="fr-FR" altLang="fr-FR" sz="3600" b="1" kern="1200" dirty="0" err="1">
                <a:solidFill>
                  <a:srgbClr val="0070C0"/>
                </a:solidFill>
              </a:rPr>
              <a:t>Experiments</a:t>
            </a:r>
            <a:endParaRPr lang="fr-FR" altLang="fr-FR" sz="3600" b="1" kern="1200" dirty="0">
              <a:solidFill>
                <a:srgbClr val="0070C0"/>
              </a:solidFill>
            </a:endParaRPr>
          </a:p>
        </p:txBody>
      </p:sp>
      <p:pic>
        <p:nvPicPr>
          <p:cNvPr id="38915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8" y="1052513"/>
            <a:ext cx="6770687" cy="3536950"/>
          </a:xfrm>
        </p:spPr>
      </p:pic>
      <p:sp>
        <p:nvSpPr>
          <p:cNvPr id="38917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2460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1800" smtClean="0">
                <a:latin typeface="Arial" charset="0"/>
              </a:rPr>
              <a:t>	</a:t>
            </a:r>
            <a:fld id="{3308BE53-7F59-460C-A512-27811745E0DB}" type="slidenum">
              <a:rPr lang="en-US" altLang="fr-FR" sz="1800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fr-FR" sz="1800" smtClean="0">
              <a:latin typeface="Arial" charset="0"/>
            </a:endParaRPr>
          </a:p>
        </p:txBody>
      </p:sp>
      <p:pic>
        <p:nvPicPr>
          <p:cNvPr id="59398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3868738"/>
            <a:ext cx="4470400" cy="2989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9" name="ZoneTexte 3"/>
          <p:cNvSpPr txBox="1">
            <a:spLocks noChangeArrowheads="1"/>
          </p:cNvSpPr>
          <p:nvPr/>
        </p:nvSpPr>
        <p:spPr bwMode="auto">
          <a:xfrm>
            <a:off x="179388" y="4624388"/>
            <a:ext cx="43354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2pPr>
            <a:lvl3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omic Sans MS" pitchFamily="-8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latin typeface="Arial" charset="0"/>
              </a:rPr>
              <a:t>Simulation: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fr-FR" sz="1800" dirty="0">
                <a:latin typeface="Arial" charset="0"/>
              </a:rPr>
              <a:t>Apache -&gt; </a:t>
            </a:r>
            <a:r>
              <a:rPr lang="en-US" altLang="fr-FR" sz="1800" dirty="0" err="1">
                <a:latin typeface="Arial" charset="0"/>
              </a:rPr>
              <a:t>OutContract</a:t>
            </a:r>
            <a:r>
              <a:rPr lang="en-US" altLang="fr-FR" sz="1800" dirty="0">
                <a:latin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latin typeface="Arial" charset="0"/>
              </a:rPr>
              <a:t>=&gt; </a:t>
            </a:r>
            <a:r>
              <a:rPr lang="en-US" altLang="fr-FR" sz="1800" dirty="0" smtClean="0">
                <a:latin typeface="Arial" charset="0"/>
              </a:rPr>
              <a:t>Adjust an attribute value</a:t>
            </a:r>
            <a:endParaRPr lang="en-US" altLang="fr-FR" sz="18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fr-FR" sz="1800" dirty="0">
                <a:latin typeface="Arial" charset="0"/>
              </a:rPr>
              <a:t>Jonas  </a:t>
            </a:r>
            <a:r>
              <a:rPr lang="en-US" altLang="fr-FR" sz="1800" dirty="0" smtClean="0">
                <a:latin typeface="Arial" charset="0"/>
              </a:rPr>
              <a:t>component too slow</a:t>
            </a:r>
            <a:endParaRPr lang="en-US" altLang="fr-FR" sz="1800" dirty="0">
              <a:latin typeface="Arial" charset="0"/>
            </a:endParaRP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latin typeface="Arial" charset="0"/>
              </a:rPr>
              <a:t>=&gt; </a:t>
            </a:r>
            <a:r>
              <a:rPr lang="en-US" altLang="fr-FR" sz="1800" dirty="0" smtClean="0">
                <a:latin typeface="Arial" charset="0"/>
              </a:rPr>
              <a:t>Add another instance</a:t>
            </a:r>
            <a:endParaRPr lang="fr-FR" altLang="fr-FR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4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AGENDA (part 1)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484784"/>
            <a:ext cx="8424862" cy="4752975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Context and Motivation: 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short introduction to (safe) component-based applications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academic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and industrial examples: 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algorithms;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resiliant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industrial infrastructure;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QoS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-aware elastic architecture for Cloud applications </a:t>
            </a:r>
          </a:p>
          <a:p>
            <a:pPr marL="457200" indent="-457200" algn="l">
              <a:buAutoNum type="arabicParenR"/>
            </a:pPr>
            <a:r>
              <a:rPr lang="en-US" sz="2400" dirty="0" smtClean="0"/>
              <a:t>Formal Methods and Component models: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/>
              <a:t>Vocabulary and </a:t>
            </a:r>
            <a:r>
              <a:rPr lang="en-US" sz="1800" dirty="0" smtClean="0"/>
              <a:t>context:</a:t>
            </a:r>
            <a:endParaRPr lang="en-US" sz="1800" dirty="0"/>
          </a:p>
          <a:p>
            <a:pPr marL="1081088" lvl="3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800" dirty="0"/>
              <a:t>specification, modeling, testing, verification…: Formal methods in the design flow of distributed/embedded systems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Fractal/GCM: a </a:t>
            </a:r>
            <a:r>
              <a:rPr lang="en-US" sz="1800" dirty="0"/>
              <a:t>component-based programming model for safe distributed applications </a:t>
            </a:r>
          </a:p>
          <a:p>
            <a:pPr marL="457200" indent="-457200" algn="l">
              <a:buAutoNum type="arabicParenR"/>
            </a:pPr>
            <a:r>
              <a:rPr lang="fr-FR" sz="2400" dirty="0" smtClean="0"/>
              <a:t>VCE (</a:t>
            </a:r>
            <a:r>
              <a:rPr lang="fr-FR" sz="2400" dirty="0" err="1" smtClean="0"/>
              <a:t>VerCors</a:t>
            </a:r>
            <a:r>
              <a:rPr lang="fr-FR" sz="2400" dirty="0" smtClean="0"/>
              <a:t> Component Editor): </a:t>
            </a:r>
            <a:r>
              <a:rPr lang="fr-FR" sz="1800" dirty="0"/>
              <a:t>a model-</a:t>
            </a:r>
            <a:r>
              <a:rPr lang="fr-FR" sz="1800" dirty="0" err="1"/>
              <a:t>driven</a:t>
            </a:r>
            <a:r>
              <a:rPr lang="fr-FR" sz="1800" dirty="0"/>
              <a:t> </a:t>
            </a:r>
            <a:r>
              <a:rPr lang="fr-FR" sz="1800" dirty="0" err="1"/>
              <a:t>specification</a:t>
            </a:r>
            <a:r>
              <a:rPr lang="fr-FR" sz="1800" dirty="0"/>
              <a:t> </a:t>
            </a:r>
            <a:r>
              <a:rPr lang="fr-FR" sz="1800" dirty="0" err="1"/>
              <a:t>environment</a:t>
            </a:r>
            <a:r>
              <a:rPr lang="fr-FR" sz="1800" dirty="0"/>
              <a:t> for </a:t>
            </a:r>
            <a:r>
              <a:rPr lang="fr-FR" sz="1800" dirty="0" smtClean="0"/>
              <a:t>GCM.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608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Formal methods and the MDE approach</a:t>
            </a:r>
            <a:endParaRPr lang="fr-FR" sz="3600" b="1" kern="1200" dirty="0">
              <a:solidFill>
                <a:srgbClr val="0070C0"/>
              </a:solidFill>
            </a:endParaRP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424862" cy="4465637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Formal methods :</a:t>
            </a:r>
          </a:p>
          <a:p>
            <a:pPr algn="l">
              <a:spcAft>
                <a:spcPts val="600"/>
              </a:spcAft>
              <a:buFontTx/>
              <a:buChar char="•"/>
            </a:pPr>
            <a:r>
              <a:rPr lang="en-US" sz="2200" dirty="0"/>
              <a:t> Provide mathematical semantics to models so that their relation to implemented product can be asserted and proved :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accent2"/>
                </a:solidFill>
                <a:ea typeface="+mn-ea"/>
                <a:cs typeface="+mn-cs"/>
              </a:rPr>
              <a:t>specification formalisms</a:t>
            </a:r>
            <a:r>
              <a:rPr lang="en-US" sz="2200" dirty="0"/>
              <a:t>, (temporal) logics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accent2"/>
                </a:solidFill>
                <a:ea typeface="+mn-ea"/>
                <a:cs typeface="+mn-cs"/>
              </a:rPr>
              <a:t>model checking</a:t>
            </a:r>
            <a:r>
              <a:rPr lang="en-US" sz="2200" dirty="0"/>
              <a:t>, equivalence </a:t>
            </a:r>
            <a:r>
              <a:rPr lang="en-US" sz="2200" dirty="0" smtClean="0"/>
              <a:t>checking, theorem-proving</a:t>
            </a:r>
            <a:endParaRPr lang="en-US" sz="2200" dirty="0"/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certification, testing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model-based test generation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endParaRPr lang="en-US" sz="2200" dirty="0"/>
          </a:p>
          <a:p>
            <a:pPr algn="l">
              <a:lnSpc>
                <a:spcPct val="80000"/>
              </a:lnSpc>
              <a:buFontTx/>
              <a:buChar char="•"/>
            </a:pPr>
            <a:r>
              <a:rPr lang="en-US" sz="2200" dirty="0"/>
              <a:t>  Modeling languages: 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</a:t>
            </a:r>
            <a:r>
              <a:rPr lang="en-US" sz="2200" dirty="0">
                <a:ea typeface="+mn-ea"/>
                <a:cs typeface="+mn-cs"/>
              </a:rPr>
              <a:t>UML</a:t>
            </a:r>
            <a:r>
              <a:rPr lang="en-US" sz="2200" dirty="0"/>
              <a:t> and variants </a:t>
            </a:r>
            <a:r>
              <a:rPr lang="en-US" sz="2200" dirty="0" smtClean="0"/>
              <a:t>(</a:t>
            </a:r>
            <a:r>
              <a:rPr lang="en-US" sz="2200" dirty="0">
                <a:solidFill>
                  <a:schemeClr val="accent2"/>
                </a:solidFill>
                <a:ea typeface="+mn-ea"/>
                <a:cs typeface="+mn-cs"/>
              </a:rPr>
              <a:t>State machines</a:t>
            </a:r>
            <a:r>
              <a:rPr lang="en-US" sz="2200" dirty="0" smtClean="0"/>
              <a:t>, </a:t>
            </a:r>
            <a:r>
              <a:rPr lang="en-US" sz="2200" dirty="0" err="1" smtClean="0">
                <a:ea typeface="+mn-ea"/>
                <a:cs typeface="+mn-cs"/>
              </a:rPr>
              <a:t>StateCharts</a:t>
            </a:r>
            <a:r>
              <a:rPr lang="en-US" sz="2200" dirty="0"/>
              <a:t>, </a:t>
            </a:r>
            <a:r>
              <a:rPr lang="en-US" sz="2200" dirty="0" err="1"/>
              <a:t>SysML</a:t>
            </a:r>
            <a:r>
              <a:rPr lang="en-US" sz="2200" dirty="0"/>
              <a:t>,…)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Dedicated IDLs and </a:t>
            </a:r>
            <a:r>
              <a:rPr lang="en-US" sz="2200" dirty="0">
                <a:solidFill>
                  <a:schemeClr val="accent2"/>
                </a:solidFill>
                <a:ea typeface="+mn-ea"/>
                <a:cs typeface="+mn-cs"/>
              </a:rPr>
              <a:t>ADLs</a:t>
            </a:r>
            <a:r>
              <a:rPr lang="en-US" sz="2200" dirty="0"/>
              <a:t> for system decomposition (…)</a:t>
            </a:r>
          </a:p>
          <a:p>
            <a:pPr lvl="1" algn="l">
              <a:lnSpc>
                <a:spcPct val="80000"/>
              </a:lnSpc>
              <a:buFontTx/>
              <a:buChar char="–"/>
            </a:pPr>
            <a:r>
              <a:rPr lang="en-US" sz="2200" dirty="0"/>
              <a:t> Assertion languages (annotations</a:t>
            </a:r>
            <a:r>
              <a:rPr lang="en-US" sz="2200" dirty="0" smtClean="0"/>
              <a:t>)</a:t>
            </a: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19920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925513" y="0"/>
            <a:ext cx="8218487" cy="993775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Design Cycle</a:t>
            </a:r>
            <a:endParaRPr lang="fr-FR" sz="3600" b="1" kern="1200" dirty="0">
              <a:solidFill>
                <a:srgbClr val="0070C0"/>
              </a:solidFill>
            </a:endParaRPr>
          </a:p>
        </p:txBody>
      </p:sp>
      <p:grpSp>
        <p:nvGrpSpPr>
          <p:cNvPr id="5127" name="Group 7"/>
          <p:cNvGrpSpPr>
            <a:grpSpLocks/>
          </p:cNvGrpSpPr>
          <p:nvPr/>
        </p:nvGrpSpPr>
        <p:grpSpPr bwMode="auto">
          <a:xfrm>
            <a:off x="179388" y="1125538"/>
            <a:ext cx="2879725" cy="935037"/>
            <a:chOff x="385" y="1344"/>
            <a:chExt cx="1814" cy="589"/>
          </a:xfrm>
        </p:grpSpPr>
        <p:sp>
          <p:nvSpPr>
            <p:cNvPr id="5126" name="AutoShape 6"/>
            <p:cNvSpPr>
              <a:spLocks noChangeArrowheads="1"/>
            </p:cNvSpPr>
            <p:nvPr/>
          </p:nvSpPr>
          <p:spPr bwMode="auto">
            <a:xfrm>
              <a:off x="385" y="1344"/>
              <a:ext cx="1769" cy="589"/>
            </a:xfrm>
            <a:prstGeom prst="cloudCallout">
              <a:avLst>
                <a:gd name="adj1" fmla="val -17440"/>
                <a:gd name="adj2" fmla="val 38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ctr"/>
              <a:endParaRPr lang="en-US" sz="1800"/>
            </a:p>
          </p:txBody>
        </p:sp>
        <p:sp>
          <p:nvSpPr>
            <p:cNvPr id="5125" name="Text Box 5"/>
            <p:cNvSpPr txBox="1">
              <a:spLocks noChangeArrowheads="1"/>
            </p:cNvSpPr>
            <p:nvPr/>
          </p:nvSpPr>
          <p:spPr bwMode="auto">
            <a:xfrm>
              <a:off x="567" y="1389"/>
              <a:ext cx="16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</a:rPr>
                <a:t>Requirements  capture</a:t>
              </a:r>
              <a:endParaRPr lang="fr-FR" sz="1800">
                <a:solidFill>
                  <a:srgbClr val="CC0000"/>
                </a:solidFill>
              </a:endParaRPr>
            </a:p>
          </p:txBody>
        </p:sp>
      </p:grp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331913" y="2852738"/>
            <a:ext cx="2540000" cy="385762"/>
          </a:xfrm>
          <a:prstGeom prst="rect">
            <a:avLst/>
          </a:prstGeom>
          <a:solidFill>
            <a:srgbClr val="CCFF99"/>
          </a:solidFill>
          <a:ln w="19050">
            <a:solidFill>
              <a:srgbClr val="8000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sz="1800" b="1"/>
              <a:t>(Initial) specification</a:t>
            </a:r>
            <a:endParaRPr lang="fr-FR" sz="1800" b="1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1331913" y="2133600"/>
            <a:ext cx="433387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1619250" y="2133600"/>
            <a:ext cx="433388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1908175" y="2133600"/>
            <a:ext cx="433388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2195513" y="2133600"/>
            <a:ext cx="433387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35" name="AutoShape 15"/>
          <p:cNvSpPr>
            <a:spLocks noChangeArrowheads="1"/>
          </p:cNvSpPr>
          <p:nvPr/>
        </p:nvSpPr>
        <p:spPr bwMode="auto">
          <a:xfrm flipV="1">
            <a:off x="1258888" y="3357563"/>
            <a:ext cx="2663825" cy="720725"/>
          </a:xfrm>
          <a:custGeom>
            <a:avLst/>
            <a:gdLst>
              <a:gd name="G0" fmla="+- 2677 0 0"/>
              <a:gd name="G1" fmla="+- 21600 0 2677"/>
              <a:gd name="G2" fmla="*/ 2677 1 2"/>
              <a:gd name="G3" fmla="+- 21600 0 G2"/>
              <a:gd name="G4" fmla="+/ 2677 21600 2"/>
              <a:gd name="G5" fmla="+/ G1 0 2"/>
              <a:gd name="G6" fmla="*/ 21600 21600 2677"/>
              <a:gd name="G7" fmla="*/ G6 1 2"/>
              <a:gd name="G8" fmla="+- 21600 0 G7"/>
              <a:gd name="G9" fmla="*/ 21600 1 2"/>
              <a:gd name="G10" fmla="+- 2677 0 G9"/>
              <a:gd name="G11" fmla="?: G10 G8 0"/>
              <a:gd name="G12" fmla="?: G10 G7 21600"/>
              <a:gd name="T0" fmla="*/ 20261 w 21600"/>
              <a:gd name="T1" fmla="*/ 10800 h 21600"/>
              <a:gd name="T2" fmla="*/ 10800 w 21600"/>
              <a:gd name="T3" fmla="*/ 21600 h 21600"/>
              <a:gd name="T4" fmla="*/ 1339 w 21600"/>
              <a:gd name="T5" fmla="*/ 10800 h 21600"/>
              <a:gd name="T6" fmla="*/ 10800 w 21600"/>
              <a:gd name="T7" fmla="*/ 0 h 21600"/>
              <a:gd name="T8" fmla="*/ 3139 w 21600"/>
              <a:gd name="T9" fmla="*/ 3139 h 21600"/>
              <a:gd name="T10" fmla="*/ 18461 w 21600"/>
              <a:gd name="T11" fmla="*/ 1846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677" y="21600"/>
                </a:lnTo>
                <a:lnTo>
                  <a:pt x="1892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FF99"/>
          </a:solidFill>
          <a:ln w="19050">
            <a:solidFill>
              <a:srgbClr val="8000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1331913" y="3644900"/>
            <a:ext cx="252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/>
              <a:t>Architectural division</a:t>
            </a:r>
            <a:endParaRPr lang="fr-FR" sz="1800" b="1" dirty="0"/>
          </a:p>
        </p:txBody>
      </p:sp>
      <p:grpSp>
        <p:nvGrpSpPr>
          <p:cNvPr id="5141" name="Group 21"/>
          <p:cNvGrpSpPr>
            <a:grpSpLocks/>
          </p:cNvGrpSpPr>
          <p:nvPr/>
        </p:nvGrpSpPr>
        <p:grpSpPr bwMode="auto">
          <a:xfrm>
            <a:off x="1476375" y="4221163"/>
            <a:ext cx="3309938" cy="1439862"/>
            <a:chOff x="930" y="2659"/>
            <a:chExt cx="2085" cy="907"/>
          </a:xfrm>
        </p:grpSpPr>
        <p:sp>
          <p:nvSpPr>
            <p:cNvPr id="5134" name="AutoShape 14"/>
            <p:cNvSpPr>
              <a:spLocks noChangeArrowheads="1"/>
            </p:cNvSpPr>
            <p:nvPr/>
          </p:nvSpPr>
          <p:spPr bwMode="auto">
            <a:xfrm flipH="1">
              <a:off x="930" y="2659"/>
              <a:ext cx="861" cy="907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37" name="AutoShape 17"/>
            <p:cNvSpPr>
              <a:spLocks noChangeArrowheads="1"/>
            </p:cNvSpPr>
            <p:nvPr/>
          </p:nvSpPr>
          <p:spPr bwMode="auto">
            <a:xfrm flipH="1">
              <a:off x="1338" y="2659"/>
              <a:ext cx="861" cy="907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38" name="AutoShape 18"/>
            <p:cNvSpPr>
              <a:spLocks noChangeArrowheads="1"/>
            </p:cNvSpPr>
            <p:nvPr/>
          </p:nvSpPr>
          <p:spPr bwMode="auto">
            <a:xfrm flipH="1">
              <a:off x="1746" y="2659"/>
              <a:ext cx="861" cy="907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39" name="AutoShape 19"/>
            <p:cNvSpPr>
              <a:spLocks noChangeArrowheads="1"/>
            </p:cNvSpPr>
            <p:nvPr/>
          </p:nvSpPr>
          <p:spPr bwMode="auto">
            <a:xfrm flipH="1">
              <a:off x="2154" y="2659"/>
              <a:ext cx="861" cy="907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40" name="Text Box 20"/>
            <p:cNvSpPr txBox="1">
              <a:spLocks noChangeArrowheads="1"/>
            </p:cNvSpPr>
            <p:nvPr/>
          </p:nvSpPr>
          <p:spPr bwMode="auto">
            <a:xfrm>
              <a:off x="1156" y="2840"/>
              <a:ext cx="145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 design / programming</a:t>
              </a:r>
              <a:endParaRPr lang="fr-FR" sz="1800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5149" name="AutoShape 29"/>
          <p:cNvSpPr>
            <a:spLocks noChangeArrowheads="1"/>
          </p:cNvSpPr>
          <p:nvPr/>
        </p:nvSpPr>
        <p:spPr bwMode="auto">
          <a:xfrm>
            <a:off x="5508625" y="3357563"/>
            <a:ext cx="3095625" cy="720725"/>
          </a:xfrm>
          <a:custGeom>
            <a:avLst/>
            <a:gdLst>
              <a:gd name="G0" fmla="+- 4364 0 0"/>
              <a:gd name="G1" fmla="+- 21600 0 4364"/>
              <a:gd name="G2" fmla="*/ 4364 1 2"/>
              <a:gd name="G3" fmla="+- 21600 0 G2"/>
              <a:gd name="G4" fmla="+/ 4364 21600 2"/>
              <a:gd name="G5" fmla="+/ G1 0 2"/>
              <a:gd name="G6" fmla="*/ 21600 21600 4364"/>
              <a:gd name="G7" fmla="*/ G6 1 2"/>
              <a:gd name="G8" fmla="+- 21600 0 G7"/>
              <a:gd name="G9" fmla="*/ 21600 1 2"/>
              <a:gd name="G10" fmla="+- 4364 0 G9"/>
              <a:gd name="G11" fmla="?: G10 G8 0"/>
              <a:gd name="G12" fmla="?: G10 G7 21600"/>
              <a:gd name="T0" fmla="*/ 19418 w 21600"/>
              <a:gd name="T1" fmla="*/ 10800 h 21600"/>
              <a:gd name="T2" fmla="*/ 10800 w 21600"/>
              <a:gd name="T3" fmla="*/ 21600 h 21600"/>
              <a:gd name="T4" fmla="*/ 2182 w 21600"/>
              <a:gd name="T5" fmla="*/ 10800 h 21600"/>
              <a:gd name="T6" fmla="*/ 10800 w 21600"/>
              <a:gd name="T7" fmla="*/ 0 h 21600"/>
              <a:gd name="T8" fmla="*/ 3982 w 21600"/>
              <a:gd name="T9" fmla="*/ 3982 h 21600"/>
              <a:gd name="T10" fmla="*/ 17618 w 21600"/>
              <a:gd name="T11" fmla="*/ 1761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364" y="21600"/>
                </a:lnTo>
                <a:lnTo>
                  <a:pt x="1723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FF99"/>
          </a:solidFill>
          <a:ln w="19050">
            <a:solidFill>
              <a:srgbClr val="8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5150" name="AutoShape 30"/>
          <p:cNvSpPr>
            <a:spLocks noChangeArrowheads="1"/>
          </p:cNvSpPr>
          <p:nvPr/>
        </p:nvSpPr>
        <p:spPr bwMode="auto">
          <a:xfrm flipV="1">
            <a:off x="2339975" y="5661025"/>
            <a:ext cx="576263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153" name="AutoShape 33"/>
          <p:cNvSpPr>
            <a:spLocks noChangeArrowheads="1"/>
          </p:cNvSpPr>
          <p:nvPr/>
        </p:nvSpPr>
        <p:spPr bwMode="auto">
          <a:xfrm flipV="1">
            <a:off x="2987675" y="5661025"/>
            <a:ext cx="576263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154" name="AutoShape 34"/>
          <p:cNvSpPr>
            <a:spLocks noChangeArrowheads="1"/>
          </p:cNvSpPr>
          <p:nvPr/>
        </p:nvSpPr>
        <p:spPr bwMode="auto">
          <a:xfrm flipV="1">
            <a:off x="3635375" y="5661025"/>
            <a:ext cx="576263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155" name="AutoShape 35"/>
          <p:cNvSpPr>
            <a:spLocks noChangeArrowheads="1"/>
          </p:cNvSpPr>
          <p:nvPr/>
        </p:nvSpPr>
        <p:spPr bwMode="auto">
          <a:xfrm flipV="1">
            <a:off x="4284663" y="5661025"/>
            <a:ext cx="576262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5174" name="Group 54"/>
          <p:cNvGrpSpPr>
            <a:grpSpLocks/>
          </p:cNvGrpSpPr>
          <p:nvPr/>
        </p:nvGrpSpPr>
        <p:grpSpPr bwMode="auto">
          <a:xfrm>
            <a:off x="4932363" y="4149725"/>
            <a:ext cx="3168650" cy="1511300"/>
            <a:chOff x="3107" y="2614"/>
            <a:chExt cx="1996" cy="952"/>
          </a:xfrm>
        </p:grpSpPr>
        <p:sp>
          <p:nvSpPr>
            <p:cNvPr id="5143" name="AutoShape 23"/>
            <p:cNvSpPr>
              <a:spLocks noChangeArrowheads="1"/>
            </p:cNvSpPr>
            <p:nvPr/>
          </p:nvSpPr>
          <p:spPr bwMode="auto">
            <a:xfrm>
              <a:off x="4331" y="2750"/>
              <a:ext cx="726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44" name="AutoShape 24"/>
            <p:cNvSpPr>
              <a:spLocks noChangeArrowheads="1"/>
            </p:cNvSpPr>
            <p:nvPr/>
          </p:nvSpPr>
          <p:spPr bwMode="auto">
            <a:xfrm>
              <a:off x="3923" y="2750"/>
              <a:ext cx="771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45" name="AutoShape 25"/>
            <p:cNvSpPr>
              <a:spLocks noChangeArrowheads="1"/>
            </p:cNvSpPr>
            <p:nvPr/>
          </p:nvSpPr>
          <p:spPr bwMode="auto">
            <a:xfrm>
              <a:off x="3515" y="2750"/>
              <a:ext cx="771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46" name="AutoShape 26"/>
            <p:cNvSpPr>
              <a:spLocks noChangeArrowheads="1"/>
            </p:cNvSpPr>
            <p:nvPr/>
          </p:nvSpPr>
          <p:spPr bwMode="auto">
            <a:xfrm>
              <a:off x="3107" y="2750"/>
              <a:ext cx="771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47" name="Text Box 27"/>
            <p:cNvSpPr txBox="1">
              <a:spLocks noChangeArrowheads="1"/>
            </p:cNvSpPr>
            <p:nvPr/>
          </p:nvSpPr>
          <p:spPr bwMode="auto">
            <a:xfrm>
              <a:off x="3424" y="2976"/>
              <a:ext cx="14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 testing</a:t>
              </a:r>
              <a:endParaRPr lang="fr-FR" sz="1800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5157" name="AutoShape 37"/>
            <p:cNvSpPr>
              <a:spLocks noChangeArrowheads="1"/>
            </p:cNvSpPr>
            <p:nvPr/>
          </p:nvSpPr>
          <p:spPr bwMode="auto">
            <a:xfrm>
              <a:off x="3606" y="2614"/>
              <a:ext cx="317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58" name="AutoShape 38"/>
            <p:cNvSpPr>
              <a:spLocks noChangeArrowheads="1"/>
            </p:cNvSpPr>
            <p:nvPr/>
          </p:nvSpPr>
          <p:spPr bwMode="auto">
            <a:xfrm>
              <a:off x="4014" y="2614"/>
              <a:ext cx="318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59" name="AutoShape 39"/>
            <p:cNvSpPr>
              <a:spLocks noChangeArrowheads="1"/>
            </p:cNvSpPr>
            <p:nvPr/>
          </p:nvSpPr>
          <p:spPr bwMode="auto">
            <a:xfrm>
              <a:off x="4422" y="2614"/>
              <a:ext cx="318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60" name="AutoShape 40"/>
            <p:cNvSpPr>
              <a:spLocks noChangeArrowheads="1"/>
            </p:cNvSpPr>
            <p:nvPr/>
          </p:nvSpPr>
          <p:spPr bwMode="auto">
            <a:xfrm>
              <a:off x="4785" y="2614"/>
              <a:ext cx="318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5161" name="Text Box 41"/>
          <p:cNvSpPr txBox="1">
            <a:spLocks noChangeArrowheads="1"/>
          </p:cNvSpPr>
          <p:nvPr/>
        </p:nvSpPr>
        <p:spPr bwMode="auto">
          <a:xfrm>
            <a:off x="6372225" y="36449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Integration</a:t>
            </a:r>
            <a:endParaRPr lang="fr-FR" sz="1800" b="1"/>
          </a:p>
        </p:txBody>
      </p:sp>
      <p:sp>
        <p:nvSpPr>
          <p:cNvPr id="5166" name="Text Box 46"/>
          <p:cNvSpPr txBox="1">
            <a:spLocks noChangeArrowheads="1"/>
          </p:cNvSpPr>
          <p:nvPr/>
        </p:nvSpPr>
        <p:spPr bwMode="auto">
          <a:xfrm>
            <a:off x="0" y="4292600"/>
            <a:ext cx="15128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solidFill>
                  <a:srgbClr val="CC0000"/>
                </a:solidFill>
              </a:rPr>
              <a:t>IP component reuse</a:t>
            </a:r>
            <a:endParaRPr lang="fr-FR" sz="1400" i="1">
              <a:solidFill>
                <a:srgbClr val="CC0000"/>
              </a:solidFill>
            </a:endParaRPr>
          </a:p>
        </p:txBody>
      </p:sp>
      <p:grpSp>
        <p:nvGrpSpPr>
          <p:cNvPr id="5173" name="Group 53"/>
          <p:cNvGrpSpPr>
            <a:grpSpLocks/>
          </p:cNvGrpSpPr>
          <p:nvPr/>
        </p:nvGrpSpPr>
        <p:grpSpPr bwMode="auto">
          <a:xfrm>
            <a:off x="107950" y="4724400"/>
            <a:ext cx="2374900" cy="1081088"/>
            <a:chOff x="68" y="2976"/>
            <a:chExt cx="1496" cy="681"/>
          </a:xfrm>
        </p:grpSpPr>
        <p:sp>
          <p:nvSpPr>
            <p:cNvPr id="5165" name="AutoShape 45"/>
            <p:cNvSpPr>
              <a:spLocks noChangeArrowheads="1"/>
            </p:cNvSpPr>
            <p:nvPr/>
          </p:nvSpPr>
          <p:spPr bwMode="auto">
            <a:xfrm>
              <a:off x="340" y="2976"/>
              <a:ext cx="907" cy="136"/>
            </a:xfrm>
            <a:custGeom>
              <a:avLst/>
              <a:gdLst>
                <a:gd name="G0" fmla="+- 14194 0 0"/>
                <a:gd name="G1" fmla="+- 3971 0 0"/>
                <a:gd name="G2" fmla="+- 12158 0 3971"/>
                <a:gd name="G3" fmla="+- G2 0 3971"/>
                <a:gd name="G4" fmla="*/ G3 32768 32059"/>
                <a:gd name="G5" fmla="*/ G4 1 2"/>
                <a:gd name="G6" fmla="+- 21600 0 14194"/>
                <a:gd name="G7" fmla="*/ G6 3971 6079"/>
                <a:gd name="G8" fmla="+- G7 14194 0"/>
                <a:gd name="T0" fmla="*/ 14194 w 21600"/>
                <a:gd name="T1" fmla="*/ 0 h 21600"/>
                <a:gd name="T2" fmla="*/ 14194 w 21600"/>
                <a:gd name="T3" fmla="*/ 12158 h 21600"/>
                <a:gd name="T4" fmla="*/ 2155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4194" y="0"/>
                  </a:lnTo>
                  <a:lnTo>
                    <a:pt x="14194" y="3971"/>
                  </a:lnTo>
                  <a:lnTo>
                    <a:pt x="12427" y="3971"/>
                  </a:lnTo>
                  <a:cubicBezTo>
                    <a:pt x="5564" y="3971"/>
                    <a:pt x="0" y="7636"/>
                    <a:pt x="0" y="12158"/>
                  </a:cubicBezTo>
                  <a:lnTo>
                    <a:pt x="0" y="21600"/>
                  </a:lnTo>
                  <a:lnTo>
                    <a:pt x="4309" y="21600"/>
                  </a:lnTo>
                  <a:lnTo>
                    <a:pt x="4309" y="12158"/>
                  </a:lnTo>
                  <a:cubicBezTo>
                    <a:pt x="4309" y="9965"/>
                    <a:pt x="7944" y="8187"/>
                    <a:pt x="12427" y="8187"/>
                  </a:cubicBezTo>
                  <a:lnTo>
                    <a:pt x="14194" y="8187"/>
                  </a:lnTo>
                  <a:lnTo>
                    <a:pt x="14194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67" name="AutoShape 47"/>
            <p:cNvSpPr>
              <a:spLocks noChangeArrowheads="1"/>
            </p:cNvSpPr>
            <p:nvPr/>
          </p:nvSpPr>
          <p:spPr bwMode="auto">
            <a:xfrm flipV="1">
              <a:off x="657" y="3339"/>
              <a:ext cx="907" cy="136"/>
            </a:xfrm>
            <a:custGeom>
              <a:avLst/>
              <a:gdLst>
                <a:gd name="G0" fmla="+- 14194 0 0"/>
                <a:gd name="G1" fmla="+- 3971 0 0"/>
                <a:gd name="G2" fmla="+- 12158 0 3971"/>
                <a:gd name="G3" fmla="+- G2 0 3971"/>
                <a:gd name="G4" fmla="*/ G3 32768 32059"/>
                <a:gd name="G5" fmla="*/ G4 1 2"/>
                <a:gd name="G6" fmla="+- 21600 0 14194"/>
                <a:gd name="G7" fmla="*/ G6 3971 6079"/>
                <a:gd name="G8" fmla="+- G7 14194 0"/>
                <a:gd name="T0" fmla="*/ 14194 w 21600"/>
                <a:gd name="T1" fmla="*/ 0 h 21600"/>
                <a:gd name="T2" fmla="*/ 14194 w 21600"/>
                <a:gd name="T3" fmla="*/ 12158 h 21600"/>
                <a:gd name="T4" fmla="*/ 2155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4194" y="0"/>
                  </a:lnTo>
                  <a:lnTo>
                    <a:pt x="14194" y="3971"/>
                  </a:lnTo>
                  <a:lnTo>
                    <a:pt x="12427" y="3971"/>
                  </a:lnTo>
                  <a:cubicBezTo>
                    <a:pt x="5564" y="3971"/>
                    <a:pt x="0" y="7636"/>
                    <a:pt x="0" y="12158"/>
                  </a:cubicBezTo>
                  <a:lnTo>
                    <a:pt x="0" y="21600"/>
                  </a:lnTo>
                  <a:lnTo>
                    <a:pt x="4309" y="21600"/>
                  </a:lnTo>
                  <a:lnTo>
                    <a:pt x="4309" y="12158"/>
                  </a:lnTo>
                  <a:cubicBezTo>
                    <a:pt x="4309" y="9965"/>
                    <a:pt x="7944" y="8187"/>
                    <a:pt x="12427" y="8187"/>
                  </a:cubicBezTo>
                  <a:lnTo>
                    <a:pt x="14194" y="8187"/>
                  </a:lnTo>
                  <a:lnTo>
                    <a:pt x="14194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5164" name="Group 44"/>
            <p:cNvGrpSpPr>
              <a:grpSpLocks/>
            </p:cNvGrpSpPr>
            <p:nvPr/>
          </p:nvGrpSpPr>
          <p:grpSpPr bwMode="auto">
            <a:xfrm>
              <a:off x="68" y="3113"/>
              <a:ext cx="771" cy="544"/>
              <a:chOff x="68" y="3113"/>
              <a:chExt cx="771" cy="544"/>
            </a:xfrm>
          </p:grpSpPr>
          <p:sp>
            <p:nvSpPr>
              <p:cNvPr id="5162" name="AutoShape 42"/>
              <p:cNvSpPr>
                <a:spLocks noChangeArrowheads="1"/>
              </p:cNvSpPr>
              <p:nvPr/>
            </p:nvSpPr>
            <p:spPr bwMode="auto">
              <a:xfrm flipH="1">
                <a:off x="68" y="3113"/>
                <a:ext cx="771" cy="544"/>
              </a:xfrm>
              <a:prstGeom prst="cube">
                <a:avLst>
                  <a:gd name="adj" fmla="val 10292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135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63" name="Text Box 43"/>
              <p:cNvSpPr txBox="1">
                <a:spLocks noChangeArrowheads="1"/>
              </p:cNvSpPr>
              <p:nvPr/>
            </p:nvSpPr>
            <p:spPr bwMode="auto">
              <a:xfrm>
                <a:off x="113" y="3294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/>
                  <a:t>libraries</a:t>
                </a:r>
                <a:endParaRPr lang="fr-FR" sz="1800" b="1"/>
              </a:p>
            </p:txBody>
          </p:sp>
        </p:grpSp>
      </p:grpSp>
      <p:grpSp>
        <p:nvGrpSpPr>
          <p:cNvPr id="5175" name="Group 55"/>
          <p:cNvGrpSpPr>
            <a:grpSpLocks/>
          </p:cNvGrpSpPr>
          <p:nvPr/>
        </p:nvGrpSpPr>
        <p:grpSpPr bwMode="auto">
          <a:xfrm>
            <a:off x="6084888" y="1125538"/>
            <a:ext cx="2916237" cy="936625"/>
            <a:chOff x="3833" y="709"/>
            <a:chExt cx="1837" cy="590"/>
          </a:xfrm>
        </p:grpSpPr>
        <p:sp>
          <p:nvSpPr>
            <p:cNvPr id="5170" name="AutoShape 50"/>
            <p:cNvSpPr>
              <a:spLocks noChangeArrowheads="1"/>
            </p:cNvSpPr>
            <p:nvPr/>
          </p:nvSpPr>
          <p:spPr bwMode="auto">
            <a:xfrm>
              <a:off x="3833" y="709"/>
              <a:ext cx="1837" cy="590"/>
            </a:xfrm>
            <a:prstGeom prst="star32">
              <a:avLst>
                <a:gd name="adj" fmla="val 3818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71" name="Text Box 51"/>
            <p:cNvSpPr txBox="1">
              <a:spLocks noChangeArrowheads="1"/>
            </p:cNvSpPr>
            <p:nvPr/>
          </p:nvSpPr>
          <p:spPr bwMode="auto">
            <a:xfrm>
              <a:off x="4468" y="799"/>
              <a:ext cx="9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CC0000"/>
                  </a:solidFill>
                </a:rPr>
                <a:t>Sign-off </a:t>
              </a:r>
              <a:endParaRPr lang="fr-FR" sz="1800">
                <a:solidFill>
                  <a:srgbClr val="CC0000"/>
                </a:solidFill>
              </a:endParaRPr>
            </a:p>
          </p:txBody>
        </p:sp>
      </p:grpSp>
      <p:sp>
        <p:nvSpPr>
          <p:cNvPr id="5172" name="AutoShape 52"/>
          <p:cNvSpPr>
            <a:spLocks noChangeArrowheads="1"/>
          </p:cNvSpPr>
          <p:nvPr/>
        </p:nvSpPr>
        <p:spPr bwMode="auto">
          <a:xfrm>
            <a:off x="6156325" y="2205038"/>
            <a:ext cx="2590800" cy="1008062"/>
          </a:xfrm>
          <a:prstGeom prst="parallelogram">
            <a:avLst>
              <a:gd name="adj" fmla="val 64883"/>
            </a:avLst>
          </a:prstGeom>
          <a:solidFill>
            <a:srgbClr val="FFCCCC"/>
          </a:solidFill>
          <a:ln w="19050">
            <a:solidFill>
              <a:srgbClr val="CC33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5176" name="Text Box 56"/>
          <p:cNvSpPr txBox="1">
            <a:spLocks noChangeArrowheads="1"/>
          </p:cNvSpPr>
          <p:nvPr/>
        </p:nvSpPr>
        <p:spPr bwMode="auto">
          <a:xfrm>
            <a:off x="6588125" y="2492375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Global testing</a:t>
            </a:r>
            <a:endParaRPr lang="fr-FR" sz="1800" b="1"/>
          </a:p>
        </p:txBody>
      </p:sp>
      <p:sp>
        <p:nvSpPr>
          <p:cNvPr id="5178" name="Text Box 58"/>
          <p:cNvSpPr txBox="1">
            <a:spLocks noChangeArrowheads="1"/>
          </p:cNvSpPr>
          <p:nvPr/>
        </p:nvSpPr>
        <p:spPr bwMode="auto">
          <a:xfrm>
            <a:off x="2771775" y="5949950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Implementation</a:t>
            </a:r>
            <a:endParaRPr lang="fr-FR" sz="1800" b="1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18487" cy="993775"/>
          </a:xfrm>
        </p:spPr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Design cycle</a:t>
            </a:r>
            <a:endParaRPr lang="fr-FR" sz="3600" b="1" kern="1200" dirty="0">
              <a:solidFill>
                <a:srgbClr val="0070C0"/>
              </a:solidFill>
            </a:endParaRPr>
          </a:p>
        </p:txBody>
      </p:sp>
      <p:grpSp>
        <p:nvGrpSpPr>
          <p:cNvPr id="349187" name="Group 3"/>
          <p:cNvGrpSpPr>
            <a:grpSpLocks/>
          </p:cNvGrpSpPr>
          <p:nvPr/>
        </p:nvGrpSpPr>
        <p:grpSpPr bwMode="auto">
          <a:xfrm>
            <a:off x="179388" y="1125538"/>
            <a:ext cx="2879725" cy="935037"/>
            <a:chOff x="385" y="1344"/>
            <a:chExt cx="1814" cy="589"/>
          </a:xfrm>
        </p:grpSpPr>
        <p:sp>
          <p:nvSpPr>
            <p:cNvPr id="349188" name="AutoShape 4"/>
            <p:cNvSpPr>
              <a:spLocks noChangeArrowheads="1"/>
            </p:cNvSpPr>
            <p:nvPr/>
          </p:nvSpPr>
          <p:spPr bwMode="auto">
            <a:xfrm>
              <a:off x="385" y="1344"/>
              <a:ext cx="1769" cy="589"/>
            </a:xfrm>
            <a:prstGeom prst="cloudCallout">
              <a:avLst>
                <a:gd name="adj1" fmla="val -17440"/>
                <a:gd name="adj2" fmla="val 38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ctr"/>
              <a:endParaRPr lang="en-US" sz="1800"/>
            </a:p>
          </p:txBody>
        </p:sp>
        <p:sp>
          <p:nvSpPr>
            <p:cNvPr id="349189" name="Text Box 5"/>
            <p:cNvSpPr txBox="1">
              <a:spLocks noChangeArrowheads="1"/>
            </p:cNvSpPr>
            <p:nvPr/>
          </p:nvSpPr>
          <p:spPr bwMode="auto">
            <a:xfrm>
              <a:off x="567" y="1389"/>
              <a:ext cx="16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</a:rPr>
                <a:t>Requirements  capture</a:t>
              </a:r>
              <a:endParaRPr lang="fr-FR" sz="1800">
                <a:solidFill>
                  <a:srgbClr val="CC0000"/>
                </a:solidFill>
              </a:endParaRPr>
            </a:p>
          </p:txBody>
        </p:sp>
      </p:grpSp>
      <p:sp>
        <p:nvSpPr>
          <p:cNvPr id="349190" name="Text Box 6"/>
          <p:cNvSpPr txBox="1">
            <a:spLocks noChangeArrowheads="1"/>
          </p:cNvSpPr>
          <p:nvPr/>
        </p:nvSpPr>
        <p:spPr bwMode="auto">
          <a:xfrm>
            <a:off x="1331913" y="2852738"/>
            <a:ext cx="2540000" cy="385762"/>
          </a:xfrm>
          <a:prstGeom prst="rect">
            <a:avLst/>
          </a:prstGeom>
          <a:solidFill>
            <a:srgbClr val="CCFF99"/>
          </a:solidFill>
          <a:ln w="19050">
            <a:solidFill>
              <a:srgbClr val="8000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sz="1800" b="1"/>
              <a:t>(Initial) specification</a:t>
            </a:r>
            <a:endParaRPr lang="fr-FR" sz="1800" b="1"/>
          </a:p>
        </p:txBody>
      </p:sp>
      <p:sp>
        <p:nvSpPr>
          <p:cNvPr id="349191" name="Line 7"/>
          <p:cNvSpPr>
            <a:spLocks noChangeShapeType="1"/>
          </p:cNvSpPr>
          <p:nvPr/>
        </p:nvSpPr>
        <p:spPr bwMode="auto">
          <a:xfrm>
            <a:off x="1331913" y="2133600"/>
            <a:ext cx="433387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49192" name="Line 8"/>
          <p:cNvSpPr>
            <a:spLocks noChangeShapeType="1"/>
          </p:cNvSpPr>
          <p:nvPr/>
        </p:nvSpPr>
        <p:spPr bwMode="auto">
          <a:xfrm>
            <a:off x="1619250" y="2133600"/>
            <a:ext cx="433388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49193" name="Line 9"/>
          <p:cNvSpPr>
            <a:spLocks noChangeShapeType="1"/>
          </p:cNvSpPr>
          <p:nvPr/>
        </p:nvSpPr>
        <p:spPr bwMode="auto">
          <a:xfrm>
            <a:off x="1908175" y="2133600"/>
            <a:ext cx="433388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49194" name="Line 10"/>
          <p:cNvSpPr>
            <a:spLocks noChangeShapeType="1"/>
          </p:cNvSpPr>
          <p:nvPr/>
        </p:nvSpPr>
        <p:spPr bwMode="auto">
          <a:xfrm>
            <a:off x="2195513" y="2133600"/>
            <a:ext cx="433387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49195" name="AutoShape 11"/>
          <p:cNvSpPr>
            <a:spLocks noChangeArrowheads="1"/>
          </p:cNvSpPr>
          <p:nvPr/>
        </p:nvSpPr>
        <p:spPr bwMode="auto">
          <a:xfrm flipV="1">
            <a:off x="1258888" y="3357563"/>
            <a:ext cx="2663825" cy="720725"/>
          </a:xfrm>
          <a:custGeom>
            <a:avLst/>
            <a:gdLst>
              <a:gd name="G0" fmla="+- 2677 0 0"/>
              <a:gd name="G1" fmla="+- 21600 0 2677"/>
              <a:gd name="G2" fmla="*/ 2677 1 2"/>
              <a:gd name="G3" fmla="+- 21600 0 G2"/>
              <a:gd name="G4" fmla="+/ 2677 21600 2"/>
              <a:gd name="G5" fmla="+/ G1 0 2"/>
              <a:gd name="G6" fmla="*/ 21600 21600 2677"/>
              <a:gd name="G7" fmla="*/ G6 1 2"/>
              <a:gd name="G8" fmla="+- 21600 0 G7"/>
              <a:gd name="G9" fmla="*/ 21600 1 2"/>
              <a:gd name="G10" fmla="+- 2677 0 G9"/>
              <a:gd name="G11" fmla="?: G10 G8 0"/>
              <a:gd name="G12" fmla="?: G10 G7 21600"/>
              <a:gd name="T0" fmla="*/ 20261 w 21600"/>
              <a:gd name="T1" fmla="*/ 10800 h 21600"/>
              <a:gd name="T2" fmla="*/ 10800 w 21600"/>
              <a:gd name="T3" fmla="*/ 21600 h 21600"/>
              <a:gd name="T4" fmla="*/ 1339 w 21600"/>
              <a:gd name="T5" fmla="*/ 10800 h 21600"/>
              <a:gd name="T6" fmla="*/ 10800 w 21600"/>
              <a:gd name="T7" fmla="*/ 0 h 21600"/>
              <a:gd name="T8" fmla="*/ 3139 w 21600"/>
              <a:gd name="T9" fmla="*/ 3139 h 21600"/>
              <a:gd name="T10" fmla="*/ 18461 w 21600"/>
              <a:gd name="T11" fmla="*/ 1846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677" y="21600"/>
                </a:lnTo>
                <a:lnTo>
                  <a:pt x="1892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FF99"/>
          </a:solidFill>
          <a:ln w="19050">
            <a:solidFill>
              <a:srgbClr val="8000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196" name="Text Box 12"/>
          <p:cNvSpPr txBox="1">
            <a:spLocks noChangeArrowheads="1"/>
          </p:cNvSpPr>
          <p:nvPr/>
        </p:nvSpPr>
        <p:spPr bwMode="auto">
          <a:xfrm>
            <a:off x="1331913" y="3644900"/>
            <a:ext cx="252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Architectural division</a:t>
            </a:r>
            <a:endParaRPr lang="fr-FR" sz="1800" b="1"/>
          </a:p>
        </p:txBody>
      </p:sp>
      <p:sp>
        <p:nvSpPr>
          <p:cNvPr id="349198" name="AutoShape 14"/>
          <p:cNvSpPr>
            <a:spLocks noChangeArrowheads="1"/>
          </p:cNvSpPr>
          <p:nvPr/>
        </p:nvSpPr>
        <p:spPr bwMode="auto">
          <a:xfrm flipH="1">
            <a:off x="1476375" y="4221163"/>
            <a:ext cx="1366838" cy="1439862"/>
          </a:xfrm>
          <a:prstGeom prst="parallelogram">
            <a:avLst>
              <a:gd name="adj" fmla="val 70106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199" name="AutoShape 15"/>
          <p:cNvSpPr>
            <a:spLocks noChangeArrowheads="1"/>
          </p:cNvSpPr>
          <p:nvPr/>
        </p:nvSpPr>
        <p:spPr bwMode="auto">
          <a:xfrm flipH="1">
            <a:off x="2124075" y="4221163"/>
            <a:ext cx="1366838" cy="1439862"/>
          </a:xfrm>
          <a:prstGeom prst="parallelogram">
            <a:avLst>
              <a:gd name="adj" fmla="val 70106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0" name="AutoShape 16"/>
          <p:cNvSpPr>
            <a:spLocks noChangeArrowheads="1"/>
          </p:cNvSpPr>
          <p:nvPr/>
        </p:nvSpPr>
        <p:spPr bwMode="auto">
          <a:xfrm flipH="1">
            <a:off x="2771775" y="4221163"/>
            <a:ext cx="1366838" cy="1439862"/>
          </a:xfrm>
          <a:prstGeom prst="parallelogram">
            <a:avLst>
              <a:gd name="adj" fmla="val 70106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1" name="AutoShape 17"/>
          <p:cNvSpPr>
            <a:spLocks noChangeArrowheads="1"/>
          </p:cNvSpPr>
          <p:nvPr/>
        </p:nvSpPr>
        <p:spPr bwMode="auto">
          <a:xfrm flipH="1">
            <a:off x="3419475" y="4221163"/>
            <a:ext cx="1366838" cy="1439862"/>
          </a:xfrm>
          <a:prstGeom prst="parallelogram">
            <a:avLst>
              <a:gd name="adj" fmla="val 70106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3" name="AutoShape 19"/>
          <p:cNvSpPr>
            <a:spLocks noChangeArrowheads="1"/>
          </p:cNvSpPr>
          <p:nvPr/>
        </p:nvSpPr>
        <p:spPr bwMode="auto">
          <a:xfrm>
            <a:off x="5508625" y="3357563"/>
            <a:ext cx="3095625" cy="720725"/>
          </a:xfrm>
          <a:custGeom>
            <a:avLst/>
            <a:gdLst>
              <a:gd name="G0" fmla="+- 4364 0 0"/>
              <a:gd name="G1" fmla="+- 21600 0 4364"/>
              <a:gd name="G2" fmla="*/ 4364 1 2"/>
              <a:gd name="G3" fmla="+- 21600 0 G2"/>
              <a:gd name="G4" fmla="+/ 4364 21600 2"/>
              <a:gd name="G5" fmla="+/ G1 0 2"/>
              <a:gd name="G6" fmla="*/ 21600 21600 4364"/>
              <a:gd name="G7" fmla="*/ G6 1 2"/>
              <a:gd name="G8" fmla="+- 21600 0 G7"/>
              <a:gd name="G9" fmla="*/ 21600 1 2"/>
              <a:gd name="G10" fmla="+- 4364 0 G9"/>
              <a:gd name="G11" fmla="?: G10 G8 0"/>
              <a:gd name="G12" fmla="?: G10 G7 21600"/>
              <a:gd name="T0" fmla="*/ 19418 w 21600"/>
              <a:gd name="T1" fmla="*/ 10800 h 21600"/>
              <a:gd name="T2" fmla="*/ 10800 w 21600"/>
              <a:gd name="T3" fmla="*/ 21600 h 21600"/>
              <a:gd name="T4" fmla="*/ 2182 w 21600"/>
              <a:gd name="T5" fmla="*/ 10800 h 21600"/>
              <a:gd name="T6" fmla="*/ 10800 w 21600"/>
              <a:gd name="T7" fmla="*/ 0 h 21600"/>
              <a:gd name="T8" fmla="*/ 3982 w 21600"/>
              <a:gd name="T9" fmla="*/ 3982 h 21600"/>
              <a:gd name="T10" fmla="*/ 17618 w 21600"/>
              <a:gd name="T11" fmla="*/ 1761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364" y="21600"/>
                </a:lnTo>
                <a:lnTo>
                  <a:pt x="1723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FF99"/>
          </a:solidFill>
          <a:ln w="19050">
            <a:solidFill>
              <a:srgbClr val="8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4" name="AutoShape 20"/>
          <p:cNvSpPr>
            <a:spLocks noChangeArrowheads="1"/>
          </p:cNvSpPr>
          <p:nvPr/>
        </p:nvSpPr>
        <p:spPr bwMode="auto">
          <a:xfrm flipV="1">
            <a:off x="2339975" y="5661025"/>
            <a:ext cx="576263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5" name="AutoShape 21"/>
          <p:cNvSpPr>
            <a:spLocks noChangeArrowheads="1"/>
          </p:cNvSpPr>
          <p:nvPr/>
        </p:nvSpPr>
        <p:spPr bwMode="auto">
          <a:xfrm flipV="1">
            <a:off x="2987675" y="5661025"/>
            <a:ext cx="576263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6" name="AutoShape 22"/>
          <p:cNvSpPr>
            <a:spLocks noChangeArrowheads="1"/>
          </p:cNvSpPr>
          <p:nvPr/>
        </p:nvSpPr>
        <p:spPr bwMode="auto">
          <a:xfrm flipV="1">
            <a:off x="3635375" y="5661025"/>
            <a:ext cx="576263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07" name="AutoShape 23"/>
          <p:cNvSpPr>
            <a:spLocks noChangeArrowheads="1"/>
          </p:cNvSpPr>
          <p:nvPr/>
        </p:nvSpPr>
        <p:spPr bwMode="auto">
          <a:xfrm flipV="1">
            <a:off x="4284663" y="5661025"/>
            <a:ext cx="576262" cy="215900"/>
          </a:xfrm>
          <a:prstGeom prst="triangle">
            <a:avLst>
              <a:gd name="adj" fmla="val 66940"/>
            </a:avLst>
          </a:prstGeom>
          <a:solidFill>
            <a:srgbClr val="FFFF99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49208" name="Group 24"/>
          <p:cNvGrpSpPr>
            <a:grpSpLocks/>
          </p:cNvGrpSpPr>
          <p:nvPr/>
        </p:nvGrpSpPr>
        <p:grpSpPr bwMode="auto">
          <a:xfrm>
            <a:off x="4932363" y="4149725"/>
            <a:ext cx="3168650" cy="1511300"/>
            <a:chOff x="3107" y="2614"/>
            <a:chExt cx="1996" cy="952"/>
          </a:xfrm>
        </p:grpSpPr>
        <p:sp>
          <p:nvSpPr>
            <p:cNvPr id="349209" name="AutoShape 25"/>
            <p:cNvSpPr>
              <a:spLocks noChangeArrowheads="1"/>
            </p:cNvSpPr>
            <p:nvPr/>
          </p:nvSpPr>
          <p:spPr bwMode="auto">
            <a:xfrm>
              <a:off x="4331" y="2750"/>
              <a:ext cx="726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0" name="AutoShape 26"/>
            <p:cNvSpPr>
              <a:spLocks noChangeArrowheads="1"/>
            </p:cNvSpPr>
            <p:nvPr/>
          </p:nvSpPr>
          <p:spPr bwMode="auto">
            <a:xfrm>
              <a:off x="3923" y="2750"/>
              <a:ext cx="771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1" name="AutoShape 27"/>
            <p:cNvSpPr>
              <a:spLocks noChangeArrowheads="1"/>
            </p:cNvSpPr>
            <p:nvPr/>
          </p:nvSpPr>
          <p:spPr bwMode="auto">
            <a:xfrm>
              <a:off x="3515" y="2750"/>
              <a:ext cx="771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2" name="AutoShape 28"/>
            <p:cNvSpPr>
              <a:spLocks noChangeArrowheads="1"/>
            </p:cNvSpPr>
            <p:nvPr/>
          </p:nvSpPr>
          <p:spPr bwMode="auto">
            <a:xfrm>
              <a:off x="3107" y="2750"/>
              <a:ext cx="771" cy="816"/>
            </a:xfrm>
            <a:prstGeom prst="parallelogram">
              <a:avLst>
                <a:gd name="adj" fmla="val 70106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3" name="Text Box 29"/>
            <p:cNvSpPr txBox="1">
              <a:spLocks noChangeArrowheads="1"/>
            </p:cNvSpPr>
            <p:nvPr/>
          </p:nvSpPr>
          <p:spPr bwMode="auto">
            <a:xfrm>
              <a:off x="3424" y="2976"/>
              <a:ext cx="14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 testing</a:t>
              </a:r>
              <a:endParaRPr lang="fr-FR" sz="1800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49214" name="AutoShape 30"/>
            <p:cNvSpPr>
              <a:spLocks noChangeArrowheads="1"/>
            </p:cNvSpPr>
            <p:nvPr/>
          </p:nvSpPr>
          <p:spPr bwMode="auto">
            <a:xfrm>
              <a:off x="3606" y="2614"/>
              <a:ext cx="317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5" name="AutoShape 31"/>
            <p:cNvSpPr>
              <a:spLocks noChangeArrowheads="1"/>
            </p:cNvSpPr>
            <p:nvPr/>
          </p:nvSpPr>
          <p:spPr bwMode="auto">
            <a:xfrm>
              <a:off x="4014" y="2614"/>
              <a:ext cx="318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6" name="AutoShape 32"/>
            <p:cNvSpPr>
              <a:spLocks noChangeArrowheads="1"/>
            </p:cNvSpPr>
            <p:nvPr/>
          </p:nvSpPr>
          <p:spPr bwMode="auto">
            <a:xfrm>
              <a:off x="4422" y="2614"/>
              <a:ext cx="318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17" name="AutoShape 33"/>
            <p:cNvSpPr>
              <a:spLocks noChangeArrowheads="1"/>
            </p:cNvSpPr>
            <p:nvPr/>
          </p:nvSpPr>
          <p:spPr bwMode="auto">
            <a:xfrm>
              <a:off x="4785" y="2614"/>
              <a:ext cx="318" cy="136"/>
            </a:xfrm>
            <a:prstGeom prst="triangle">
              <a:avLst>
                <a:gd name="adj" fmla="val 75481"/>
              </a:avLst>
            </a:prstGeom>
            <a:solidFill>
              <a:srgbClr val="FFFF99"/>
            </a:solidFill>
            <a:ln w="19050">
              <a:solidFill>
                <a:srgbClr val="CC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349218" name="Text Box 34"/>
          <p:cNvSpPr txBox="1">
            <a:spLocks noChangeArrowheads="1"/>
          </p:cNvSpPr>
          <p:nvPr/>
        </p:nvSpPr>
        <p:spPr bwMode="auto">
          <a:xfrm>
            <a:off x="6372225" y="36449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Integration</a:t>
            </a:r>
            <a:endParaRPr lang="fr-FR" sz="1800" b="1"/>
          </a:p>
        </p:txBody>
      </p:sp>
      <p:sp>
        <p:nvSpPr>
          <p:cNvPr id="349219" name="Text Box 35"/>
          <p:cNvSpPr txBox="1">
            <a:spLocks noChangeArrowheads="1"/>
          </p:cNvSpPr>
          <p:nvPr/>
        </p:nvSpPr>
        <p:spPr bwMode="auto">
          <a:xfrm>
            <a:off x="0" y="4292600"/>
            <a:ext cx="15128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solidFill>
                  <a:srgbClr val="CC0000"/>
                </a:solidFill>
              </a:rPr>
              <a:t>IP component reuse</a:t>
            </a:r>
            <a:endParaRPr lang="fr-FR" sz="1400" i="1">
              <a:solidFill>
                <a:srgbClr val="CC0000"/>
              </a:solidFill>
            </a:endParaRPr>
          </a:p>
        </p:txBody>
      </p:sp>
      <p:grpSp>
        <p:nvGrpSpPr>
          <p:cNvPr id="349220" name="Group 36"/>
          <p:cNvGrpSpPr>
            <a:grpSpLocks/>
          </p:cNvGrpSpPr>
          <p:nvPr/>
        </p:nvGrpSpPr>
        <p:grpSpPr bwMode="auto">
          <a:xfrm>
            <a:off x="107950" y="4724400"/>
            <a:ext cx="2374900" cy="1081088"/>
            <a:chOff x="68" y="2976"/>
            <a:chExt cx="1496" cy="681"/>
          </a:xfrm>
        </p:grpSpPr>
        <p:sp>
          <p:nvSpPr>
            <p:cNvPr id="349221" name="AutoShape 37"/>
            <p:cNvSpPr>
              <a:spLocks noChangeArrowheads="1"/>
            </p:cNvSpPr>
            <p:nvPr/>
          </p:nvSpPr>
          <p:spPr bwMode="auto">
            <a:xfrm>
              <a:off x="340" y="2976"/>
              <a:ext cx="907" cy="136"/>
            </a:xfrm>
            <a:custGeom>
              <a:avLst/>
              <a:gdLst>
                <a:gd name="G0" fmla="+- 14194 0 0"/>
                <a:gd name="G1" fmla="+- 3971 0 0"/>
                <a:gd name="G2" fmla="+- 12158 0 3971"/>
                <a:gd name="G3" fmla="+- G2 0 3971"/>
                <a:gd name="G4" fmla="*/ G3 32768 32059"/>
                <a:gd name="G5" fmla="*/ G4 1 2"/>
                <a:gd name="G6" fmla="+- 21600 0 14194"/>
                <a:gd name="G7" fmla="*/ G6 3971 6079"/>
                <a:gd name="G8" fmla="+- G7 14194 0"/>
                <a:gd name="T0" fmla="*/ 14194 w 21600"/>
                <a:gd name="T1" fmla="*/ 0 h 21600"/>
                <a:gd name="T2" fmla="*/ 14194 w 21600"/>
                <a:gd name="T3" fmla="*/ 12158 h 21600"/>
                <a:gd name="T4" fmla="*/ 2155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4194" y="0"/>
                  </a:lnTo>
                  <a:lnTo>
                    <a:pt x="14194" y="3971"/>
                  </a:lnTo>
                  <a:lnTo>
                    <a:pt x="12427" y="3971"/>
                  </a:lnTo>
                  <a:cubicBezTo>
                    <a:pt x="5564" y="3971"/>
                    <a:pt x="0" y="7636"/>
                    <a:pt x="0" y="12158"/>
                  </a:cubicBezTo>
                  <a:lnTo>
                    <a:pt x="0" y="21600"/>
                  </a:lnTo>
                  <a:lnTo>
                    <a:pt x="4309" y="21600"/>
                  </a:lnTo>
                  <a:lnTo>
                    <a:pt x="4309" y="12158"/>
                  </a:lnTo>
                  <a:cubicBezTo>
                    <a:pt x="4309" y="9965"/>
                    <a:pt x="7944" y="8187"/>
                    <a:pt x="12427" y="8187"/>
                  </a:cubicBezTo>
                  <a:lnTo>
                    <a:pt x="14194" y="8187"/>
                  </a:lnTo>
                  <a:lnTo>
                    <a:pt x="14194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22" name="AutoShape 38"/>
            <p:cNvSpPr>
              <a:spLocks noChangeArrowheads="1"/>
            </p:cNvSpPr>
            <p:nvPr/>
          </p:nvSpPr>
          <p:spPr bwMode="auto">
            <a:xfrm flipV="1">
              <a:off x="657" y="3339"/>
              <a:ext cx="907" cy="136"/>
            </a:xfrm>
            <a:custGeom>
              <a:avLst/>
              <a:gdLst>
                <a:gd name="G0" fmla="+- 14194 0 0"/>
                <a:gd name="G1" fmla="+- 3971 0 0"/>
                <a:gd name="G2" fmla="+- 12158 0 3971"/>
                <a:gd name="G3" fmla="+- G2 0 3971"/>
                <a:gd name="G4" fmla="*/ G3 32768 32059"/>
                <a:gd name="G5" fmla="*/ G4 1 2"/>
                <a:gd name="G6" fmla="+- 21600 0 14194"/>
                <a:gd name="G7" fmla="*/ G6 3971 6079"/>
                <a:gd name="G8" fmla="+- G7 14194 0"/>
                <a:gd name="T0" fmla="*/ 14194 w 21600"/>
                <a:gd name="T1" fmla="*/ 0 h 21600"/>
                <a:gd name="T2" fmla="*/ 14194 w 21600"/>
                <a:gd name="T3" fmla="*/ 12158 h 21600"/>
                <a:gd name="T4" fmla="*/ 2155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4194" y="0"/>
                  </a:lnTo>
                  <a:lnTo>
                    <a:pt x="14194" y="3971"/>
                  </a:lnTo>
                  <a:lnTo>
                    <a:pt x="12427" y="3971"/>
                  </a:lnTo>
                  <a:cubicBezTo>
                    <a:pt x="5564" y="3971"/>
                    <a:pt x="0" y="7636"/>
                    <a:pt x="0" y="12158"/>
                  </a:cubicBezTo>
                  <a:lnTo>
                    <a:pt x="0" y="21600"/>
                  </a:lnTo>
                  <a:lnTo>
                    <a:pt x="4309" y="21600"/>
                  </a:lnTo>
                  <a:lnTo>
                    <a:pt x="4309" y="12158"/>
                  </a:lnTo>
                  <a:cubicBezTo>
                    <a:pt x="4309" y="9965"/>
                    <a:pt x="7944" y="8187"/>
                    <a:pt x="12427" y="8187"/>
                  </a:cubicBezTo>
                  <a:lnTo>
                    <a:pt x="14194" y="8187"/>
                  </a:lnTo>
                  <a:lnTo>
                    <a:pt x="14194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349223" name="Group 39"/>
            <p:cNvGrpSpPr>
              <a:grpSpLocks/>
            </p:cNvGrpSpPr>
            <p:nvPr/>
          </p:nvGrpSpPr>
          <p:grpSpPr bwMode="auto">
            <a:xfrm>
              <a:off x="68" y="3113"/>
              <a:ext cx="771" cy="544"/>
              <a:chOff x="68" y="3113"/>
              <a:chExt cx="771" cy="544"/>
            </a:xfrm>
          </p:grpSpPr>
          <p:sp>
            <p:nvSpPr>
              <p:cNvPr id="349224" name="AutoShape 40"/>
              <p:cNvSpPr>
                <a:spLocks noChangeArrowheads="1"/>
              </p:cNvSpPr>
              <p:nvPr/>
            </p:nvSpPr>
            <p:spPr bwMode="auto">
              <a:xfrm flipH="1">
                <a:off x="68" y="3113"/>
                <a:ext cx="771" cy="544"/>
              </a:xfrm>
              <a:prstGeom prst="cube">
                <a:avLst>
                  <a:gd name="adj" fmla="val 10292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135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49225" name="Text Box 41"/>
              <p:cNvSpPr txBox="1">
                <a:spLocks noChangeArrowheads="1"/>
              </p:cNvSpPr>
              <p:nvPr/>
            </p:nvSpPr>
            <p:spPr bwMode="auto">
              <a:xfrm>
                <a:off x="113" y="3294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/>
                  <a:t>libraries</a:t>
                </a:r>
                <a:endParaRPr lang="fr-FR" sz="1800" b="1"/>
              </a:p>
            </p:txBody>
          </p:sp>
        </p:grpSp>
      </p:grpSp>
      <p:grpSp>
        <p:nvGrpSpPr>
          <p:cNvPr id="349226" name="Group 42"/>
          <p:cNvGrpSpPr>
            <a:grpSpLocks/>
          </p:cNvGrpSpPr>
          <p:nvPr/>
        </p:nvGrpSpPr>
        <p:grpSpPr bwMode="auto">
          <a:xfrm>
            <a:off x="6084888" y="1125538"/>
            <a:ext cx="2916237" cy="936625"/>
            <a:chOff x="3833" y="709"/>
            <a:chExt cx="1837" cy="590"/>
          </a:xfrm>
        </p:grpSpPr>
        <p:sp>
          <p:nvSpPr>
            <p:cNvPr id="349227" name="AutoShape 43"/>
            <p:cNvSpPr>
              <a:spLocks noChangeArrowheads="1"/>
            </p:cNvSpPr>
            <p:nvPr/>
          </p:nvSpPr>
          <p:spPr bwMode="auto">
            <a:xfrm>
              <a:off x="3833" y="709"/>
              <a:ext cx="1837" cy="590"/>
            </a:xfrm>
            <a:prstGeom prst="star32">
              <a:avLst>
                <a:gd name="adj" fmla="val 3818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28" name="Text Box 44"/>
            <p:cNvSpPr txBox="1">
              <a:spLocks noChangeArrowheads="1"/>
            </p:cNvSpPr>
            <p:nvPr/>
          </p:nvSpPr>
          <p:spPr bwMode="auto">
            <a:xfrm>
              <a:off x="4468" y="799"/>
              <a:ext cx="9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CC0000"/>
                  </a:solidFill>
                </a:rPr>
                <a:t>Sign-off </a:t>
              </a:r>
              <a:endParaRPr lang="fr-FR" sz="1800">
                <a:solidFill>
                  <a:srgbClr val="CC0000"/>
                </a:solidFill>
              </a:endParaRPr>
            </a:p>
          </p:txBody>
        </p:sp>
      </p:grpSp>
      <p:sp>
        <p:nvSpPr>
          <p:cNvPr id="349229" name="AutoShape 45"/>
          <p:cNvSpPr>
            <a:spLocks noChangeArrowheads="1"/>
          </p:cNvSpPr>
          <p:nvPr/>
        </p:nvSpPr>
        <p:spPr bwMode="auto">
          <a:xfrm>
            <a:off x="6156325" y="2205038"/>
            <a:ext cx="2590800" cy="1008062"/>
          </a:xfrm>
          <a:prstGeom prst="parallelogram">
            <a:avLst>
              <a:gd name="adj" fmla="val 64883"/>
            </a:avLst>
          </a:prstGeom>
          <a:solidFill>
            <a:srgbClr val="FFCCCC"/>
          </a:solidFill>
          <a:ln w="19050">
            <a:solidFill>
              <a:srgbClr val="CC33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30" name="Text Box 46"/>
          <p:cNvSpPr txBox="1">
            <a:spLocks noChangeArrowheads="1"/>
          </p:cNvSpPr>
          <p:nvPr/>
        </p:nvSpPr>
        <p:spPr bwMode="auto">
          <a:xfrm>
            <a:off x="6588125" y="2492375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Global testing</a:t>
            </a:r>
            <a:endParaRPr lang="fr-FR" sz="1800" b="1"/>
          </a:p>
        </p:txBody>
      </p:sp>
      <p:sp>
        <p:nvSpPr>
          <p:cNvPr id="349232" name="Oval 48"/>
          <p:cNvSpPr>
            <a:spLocks noChangeArrowheads="1"/>
          </p:cNvSpPr>
          <p:nvPr/>
        </p:nvSpPr>
        <p:spPr bwMode="auto">
          <a:xfrm>
            <a:off x="611188" y="2420938"/>
            <a:ext cx="4103687" cy="19431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9241" name="Text Box 57"/>
          <p:cNvSpPr txBox="1">
            <a:spLocks noChangeArrowheads="1"/>
          </p:cNvSpPr>
          <p:nvPr/>
        </p:nvSpPr>
        <p:spPr bwMode="auto">
          <a:xfrm>
            <a:off x="3203575" y="1989138"/>
            <a:ext cx="2449513" cy="92551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FF3300"/>
                </a:solidFill>
              </a:rPr>
              <a:t>Early specification of Architecture and Interaction</a:t>
            </a:r>
          </a:p>
        </p:txBody>
      </p:sp>
      <p:grpSp>
        <p:nvGrpSpPr>
          <p:cNvPr id="349258" name="Group 74"/>
          <p:cNvGrpSpPr>
            <a:grpSpLocks/>
          </p:cNvGrpSpPr>
          <p:nvPr/>
        </p:nvGrpSpPr>
        <p:grpSpPr bwMode="auto">
          <a:xfrm>
            <a:off x="2627313" y="4149725"/>
            <a:ext cx="4248150" cy="2411413"/>
            <a:chOff x="1655" y="2614"/>
            <a:chExt cx="2676" cy="1519"/>
          </a:xfrm>
        </p:grpSpPr>
        <p:grpSp>
          <p:nvGrpSpPr>
            <p:cNvPr id="349256" name="Group 72"/>
            <p:cNvGrpSpPr>
              <a:grpSpLocks/>
            </p:cNvGrpSpPr>
            <p:nvPr/>
          </p:nvGrpSpPr>
          <p:grpSpPr bwMode="auto">
            <a:xfrm>
              <a:off x="1791" y="3702"/>
              <a:ext cx="2540" cy="431"/>
              <a:chOff x="1746" y="3702"/>
              <a:chExt cx="2540" cy="431"/>
            </a:xfrm>
          </p:grpSpPr>
          <p:sp>
            <p:nvSpPr>
              <p:cNvPr id="349231" name="Text Box 47"/>
              <p:cNvSpPr txBox="1">
                <a:spLocks noChangeArrowheads="1"/>
              </p:cNvSpPr>
              <p:nvPr/>
            </p:nvSpPr>
            <p:spPr bwMode="auto">
              <a:xfrm>
                <a:off x="1746" y="3748"/>
                <a:ext cx="2540" cy="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>
                    <a:solidFill>
                      <a:srgbClr val="FF3300"/>
                    </a:solidFill>
                  </a:rPr>
                  <a:t>Correct-by-Construction</a:t>
                </a:r>
                <a:r>
                  <a:rPr lang="en-US" b="1">
                    <a:solidFill>
                      <a:srgbClr val="CC0000"/>
                    </a:solidFill>
                  </a:rPr>
                  <a:t> </a:t>
                </a:r>
                <a:r>
                  <a:rPr lang="en-US" sz="1800" b="1"/>
                  <a:t>Implementation</a:t>
                </a:r>
                <a:endParaRPr lang="fr-FR" sz="1800" b="1"/>
              </a:p>
            </p:txBody>
          </p:sp>
          <p:sp>
            <p:nvSpPr>
              <p:cNvPr id="349242" name="Oval 58"/>
              <p:cNvSpPr>
                <a:spLocks noChangeArrowheads="1"/>
              </p:cNvSpPr>
              <p:nvPr/>
            </p:nvSpPr>
            <p:spPr bwMode="auto">
              <a:xfrm>
                <a:off x="2018" y="3702"/>
                <a:ext cx="1996" cy="272"/>
              </a:xfrm>
              <a:prstGeom prst="ellips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349257" name="Group 73"/>
            <p:cNvGrpSpPr>
              <a:grpSpLocks/>
            </p:cNvGrpSpPr>
            <p:nvPr/>
          </p:nvGrpSpPr>
          <p:grpSpPr bwMode="auto">
            <a:xfrm>
              <a:off x="1655" y="2614"/>
              <a:ext cx="272" cy="1049"/>
              <a:chOff x="1655" y="2614"/>
              <a:chExt cx="272" cy="1049"/>
            </a:xfrm>
          </p:grpSpPr>
          <p:sp>
            <p:nvSpPr>
              <p:cNvPr id="349234" name="Text Box 50"/>
              <p:cNvSpPr txBox="1">
                <a:spLocks noChangeArrowheads="1"/>
              </p:cNvSpPr>
              <p:nvPr/>
            </p:nvSpPr>
            <p:spPr bwMode="auto">
              <a:xfrm rot="3448830">
                <a:off x="1323" y="3013"/>
                <a:ext cx="90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1">
                    <a:solidFill>
                      <a:srgbClr val="FF3300"/>
                    </a:solidFill>
                  </a:rPr>
                  <a:t>Synthesis</a:t>
                </a:r>
                <a:endParaRPr lang="fr-FR" sz="180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349243" name="Oval 59"/>
              <p:cNvSpPr>
                <a:spLocks noChangeArrowheads="1"/>
              </p:cNvSpPr>
              <p:nvPr/>
            </p:nvSpPr>
            <p:spPr bwMode="auto">
              <a:xfrm rot="3258886">
                <a:off x="1266" y="3003"/>
                <a:ext cx="1049" cy="272"/>
              </a:xfrm>
              <a:prstGeom prst="ellips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grpSp>
        <p:nvGrpSpPr>
          <p:cNvPr id="349249" name="Group 65"/>
          <p:cNvGrpSpPr>
            <a:grpSpLocks/>
          </p:cNvGrpSpPr>
          <p:nvPr/>
        </p:nvGrpSpPr>
        <p:grpSpPr bwMode="auto">
          <a:xfrm>
            <a:off x="34925" y="5810250"/>
            <a:ext cx="1665288" cy="642938"/>
            <a:chOff x="22" y="3657"/>
            <a:chExt cx="1049" cy="405"/>
          </a:xfrm>
        </p:grpSpPr>
        <p:sp>
          <p:nvSpPr>
            <p:cNvPr id="349247" name="Text Box 63"/>
            <p:cNvSpPr txBox="1">
              <a:spLocks noChangeArrowheads="1"/>
            </p:cNvSpPr>
            <p:nvPr/>
          </p:nvSpPr>
          <p:spPr bwMode="auto">
            <a:xfrm>
              <a:off x="100" y="3668"/>
              <a:ext cx="90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3300"/>
                  </a:solidFill>
                </a:rPr>
                <a:t>Black box specification</a:t>
              </a:r>
              <a:endParaRPr lang="fr-FR" b="1">
                <a:solidFill>
                  <a:srgbClr val="FF3300"/>
                </a:solidFill>
              </a:endParaRPr>
            </a:p>
          </p:txBody>
        </p:sp>
        <p:sp>
          <p:nvSpPr>
            <p:cNvPr id="349248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349255" name="Group 71"/>
          <p:cNvGrpSpPr>
            <a:grpSpLocks/>
          </p:cNvGrpSpPr>
          <p:nvPr/>
        </p:nvGrpSpPr>
        <p:grpSpPr bwMode="auto">
          <a:xfrm>
            <a:off x="4500563" y="3933825"/>
            <a:ext cx="2592387" cy="790575"/>
            <a:chOff x="2835" y="2478"/>
            <a:chExt cx="1633" cy="498"/>
          </a:xfrm>
        </p:grpSpPr>
        <p:sp>
          <p:nvSpPr>
            <p:cNvPr id="349250" name="Line 66"/>
            <p:cNvSpPr>
              <a:spLocks noChangeShapeType="1"/>
            </p:cNvSpPr>
            <p:nvPr/>
          </p:nvSpPr>
          <p:spPr bwMode="auto">
            <a:xfrm>
              <a:off x="2835" y="2478"/>
              <a:ext cx="816" cy="49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9251" name="Text Box 67"/>
            <p:cNvSpPr txBox="1">
              <a:spLocks noChangeArrowheads="1"/>
            </p:cNvSpPr>
            <p:nvPr/>
          </p:nvSpPr>
          <p:spPr bwMode="auto">
            <a:xfrm>
              <a:off x="3243" y="2577"/>
              <a:ext cx="1225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3300"/>
                  </a:solidFill>
                </a:rPr>
                <a:t>Test generation</a:t>
              </a:r>
            </a:p>
          </p:txBody>
        </p:sp>
      </p:grpSp>
      <p:grpSp>
        <p:nvGrpSpPr>
          <p:cNvPr id="349254" name="Group 70"/>
          <p:cNvGrpSpPr>
            <a:grpSpLocks/>
          </p:cNvGrpSpPr>
          <p:nvPr/>
        </p:nvGrpSpPr>
        <p:grpSpPr bwMode="auto">
          <a:xfrm>
            <a:off x="2843212" y="836613"/>
            <a:ext cx="2520949" cy="1223962"/>
            <a:chOff x="1791" y="527"/>
            <a:chExt cx="1588" cy="771"/>
          </a:xfrm>
        </p:grpSpPr>
        <p:sp>
          <p:nvSpPr>
            <p:cNvPr id="349252" name="AutoShape 68"/>
            <p:cNvSpPr>
              <a:spLocks noChangeArrowheads="1"/>
            </p:cNvSpPr>
            <p:nvPr/>
          </p:nvSpPr>
          <p:spPr bwMode="auto">
            <a:xfrm flipH="1">
              <a:off x="1791" y="618"/>
              <a:ext cx="863" cy="680"/>
            </a:xfrm>
            <a:custGeom>
              <a:avLst/>
              <a:gdLst>
                <a:gd name="G0" fmla="+- 18496 0 0"/>
                <a:gd name="G1" fmla="+- 5844 0 0"/>
                <a:gd name="G2" fmla="+- 12158 0 5844"/>
                <a:gd name="G3" fmla="+- G2 0 5844"/>
                <a:gd name="G4" fmla="*/ G3 32768 32059"/>
                <a:gd name="G5" fmla="*/ G4 1 2"/>
                <a:gd name="G6" fmla="+- 21600 0 18496"/>
                <a:gd name="G7" fmla="*/ G6 5844 6079"/>
                <a:gd name="G8" fmla="+- G7 18496 0"/>
                <a:gd name="T0" fmla="*/ 18496 w 21600"/>
                <a:gd name="T1" fmla="*/ 0 h 21600"/>
                <a:gd name="T2" fmla="*/ 18496 w 21600"/>
                <a:gd name="T3" fmla="*/ 12158 h 21600"/>
                <a:gd name="T4" fmla="*/ 240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8496" y="0"/>
                  </a:lnTo>
                  <a:lnTo>
                    <a:pt x="18496" y="5844"/>
                  </a:lnTo>
                  <a:lnTo>
                    <a:pt x="12427" y="5844"/>
                  </a:lnTo>
                  <a:cubicBezTo>
                    <a:pt x="5564" y="5844"/>
                    <a:pt x="0" y="8671"/>
                    <a:pt x="0" y="12158"/>
                  </a:cubicBezTo>
                  <a:lnTo>
                    <a:pt x="0" y="21600"/>
                  </a:lnTo>
                  <a:lnTo>
                    <a:pt x="480" y="21600"/>
                  </a:lnTo>
                  <a:lnTo>
                    <a:pt x="480" y="12158"/>
                  </a:lnTo>
                  <a:cubicBezTo>
                    <a:pt x="480" y="8930"/>
                    <a:pt x="5829" y="6314"/>
                    <a:pt x="12427" y="6314"/>
                  </a:cubicBezTo>
                  <a:lnTo>
                    <a:pt x="18496" y="6314"/>
                  </a:lnTo>
                  <a:lnTo>
                    <a:pt x="18496" y="12158"/>
                  </a:ln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253" name="Text Box 69"/>
            <p:cNvSpPr txBox="1">
              <a:spLocks noChangeArrowheads="1"/>
            </p:cNvSpPr>
            <p:nvPr/>
          </p:nvSpPr>
          <p:spPr bwMode="auto">
            <a:xfrm>
              <a:off x="2109" y="527"/>
              <a:ext cx="1270" cy="3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Correctness w.r.t. </a:t>
              </a:r>
              <a:r>
                <a:rPr lang="en-US" b="1" dirty="0">
                  <a:solidFill>
                    <a:srgbClr val="FF3300"/>
                  </a:solidFill>
                </a:rPr>
                <a:t>requirements</a:t>
              </a:r>
            </a:p>
          </p:txBody>
        </p:sp>
      </p:grpSp>
      <p:sp>
        <p:nvSpPr>
          <p:cNvPr id="349259" name="Text Box 75"/>
          <p:cNvSpPr txBox="1">
            <a:spLocks noChangeArrowheads="1"/>
          </p:cNvSpPr>
          <p:nvPr/>
        </p:nvSpPr>
        <p:spPr bwMode="auto">
          <a:xfrm>
            <a:off x="250825" y="3068638"/>
            <a:ext cx="2665413" cy="10795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</a:rPr>
              <a:t>Correct composition: interface compatibility, deadlock freeness, spec implementation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107950" y="260649"/>
            <a:ext cx="8748713" cy="4549476"/>
            <a:chOff x="107950" y="260649"/>
            <a:chExt cx="8748713" cy="4549476"/>
          </a:xfrm>
        </p:grpSpPr>
        <p:sp>
          <p:nvSpPr>
            <p:cNvPr id="67" name="Oval 48"/>
            <p:cNvSpPr>
              <a:spLocks noChangeArrowheads="1"/>
            </p:cNvSpPr>
            <p:nvPr/>
          </p:nvSpPr>
          <p:spPr bwMode="auto">
            <a:xfrm>
              <a:off x="107950" y="260649"/>
              <a:ext cx="5688013" cy="4549476"/>
            </a:xfrm>
            <a:prstGeom prst="ellipse">
              <a:avLst/>
            </a:prstGeom>
            <a:noFill/>
            <a:ln w="63500" cmpd="thickThin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6046788" y="260649"/>
              <a:ext cx="2809875" cy="52322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This Course</a:t>
              </a:r>
              <a:endParaRPr lang="fr-FR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Connecteur droit avec flèche 4"/>
            <p:cNvCxnSpPr/>
            <p:nvPr/>
          </p:nvCxnSpPr>
          <p:spPr>
            <a:xfrm flipH="1">
              <a:off x="5435601" y="783869"/>
              <a:ext cx="540544" cy="596462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4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4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4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4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2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8" y="1374197"/>
            <a:ext cx="5328592" cy="4863116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/>
              <a:t>Goal</a:t>
            </a: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algn="l">
              <a:buFontTx/>
              <a:buChar char="•"/>
            </a:pPr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 algn="l">
              <a:buFont typeface="Symbol" pitchFamily="18" charset="2"/>
              <a:buChar char="Þ"/>
            </a:pPr>
            <a:r>
              <a:rPr lang="en-US" sz="1800" dirty="0" smtClean="0"/>
              <a:t>Early specification of an Abstract view of the system:</a:t>
            </a:r>
          </a:p>
          <a:p>
            <a:pPr lvl="2" algn="l"/>
            <a:r>
              <a:rPr lang="en-US" sz="1600" b="1" dirty="0" smtClean="0"/>
              <a:t>Architecture, Behavior, Requirements.</a:t>
            </a:r>
          </a:p>
          <a:p>
            <a:pPr lvl="1" algn="l"/>
            <a:endParaRPr lang="en-US" dirty="0" smtClean="0"/>
          </a:p>
          <a:p>
            <a:pPr marL="742950" lvl="1" indent="-285750" algn="l">
              <a:buFont typeface="Symbol" pitchFamily="18" charset="2"/>
              <a:buChar char="Þ"/>
            </a:pPr>
            <a:r>
              <a:rPr lang="en-US" sz="1800" dirty="0" smtClean="0"/>
              <a:t>Model-checking based verification:</a:t>
            </a:r>
          </a:p>
          <a:p>
            <a:pPr lvl="2" algn="l"/>
            <a:r>
              <a:rPr lang="en-US" sz="1600" b="1" dirty="0" smtClean="0"/>
              <a:t>Correct composition, Deadlock analysis, Correctness w.r.t. Requirements</a:t>
            </a:r>
          </a:p>
          <a:p>
            <a:pPr lvl="2" algn="l"/>
            <a:r>
              <a:rPr lang="en-US" sz="1600" b="1" dirty="0" smtClean="0"/>
              <a:t>Through finite model generation.</a:t>
            </a:r>
          </a:p>
          <a:p>
            <a:pPr lvl="1" algn="l"/>
            <a:endParaRPr lang="en-US" sz="1800" dirty="0" smtClean="0"/>
          </a:p>
          <a:p>
            <a:pPr marL="742950" lvl="1" indent="-285750" algn="l">
              <a:buFont typeface="Symbol" pitchFamily="18" charset="2"/>
              <a:buChar char="Þ"/>
            </a:pPr>
            <a:r>
              <a:rPr lang="en-US" sz="1800" dirty="0" smtClean="0"/>
              <a:t>Implementation / code generation:</a:t>
            </a:r>
          </a:p>
          <a:p>
            <a:pPr lvl="2" algn="l"/>
            <a:r>
              <a:rPr lang="en-US" sz="1600" b="1" dirty="0" smtClean="0"/>
              <a:t>“Correct by construction” code, (partially) generated from models.</a:t>
            </a:r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404664"/>
            <a:ext cx="8496944" cy="722313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Modeling &amp; Verifying Component Systems</a:t>
            </a:r>
            <a:endParaRPr lang="fr-FR" sz="3200" b="1" kern="1200" dirty="0">
              <a:solidFill>
                <a:srgbClr val="0070C0"/>
              </a:solidFill>
            </a:endParaRPr>
          </a:p>
        </p:txBody>
      </p:sp>
      <p:pic>
        <p:nvPicPr>
          <p:cNvPr id="4567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798" y="1590221"/>
            <a:ext cx="3618706" cy="219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323528" y="1988840"/>
            <a:ext cx="5328592" cy="3024336"/>
            <a:chOff x="323528" y="1988840"/>
            <a:chExt cx="5328592" cy="3024336"/>
          </a:xfrm>
        </p:grpSpPr>
        <p:sp>
          <p:nvSpPr>
            <p:cNvPr id="40" name="Oval 48"/>
            <p:cNvSpPr>
              <a:spLocks noChangeArrowheads="1"/>
            </p:cNvSpPr>
            <p:nvPr/>
          </p:nvSpPr>
          <p:spPr bwMode="auto">
            <a:xfrm>
              <a:off x="323528" y="3429000"/>
              <a:ext cx="5256584" cy="1584176"/>
            </a:xfrm>
            <a:prstGeom prst="ellipse">
              <a:avLst/>
            </a:prstGeom>
            <a:noFill/>
            <a:ln w="63500" cmpd="thickThin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Oval 48"/>
            <p:cNvSpPr>
              <a:spLocks noChangeArrowheads="1"/>
            </p:cNvSpPr>
            <p:nvPr/>
          </p:nvSpPr>
          <p:spPr bwMode="auto">
            <a:xfrm>
              <a:off x="467544" y="1988840"/>
              <a:ext cx="5184576" cy="1296144"/>
            </a:xfrm>
            <a:prstGeom prst="ellipse">
              <a:avLst/>
            </a:prstGeom>
            <a:noFill/>
            <a:ln w="63500" cmpd="thickThin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98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AGENDA (part 1)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484784"/>
            <a:ext cx="8424862" cy="4752975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Context and Motivation: 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short introduction to (safe) component-based applications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academic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and industrial examples: 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algorithms;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resiliant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industrial infrastructure;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QoS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-aware elastic architecture for Cloud applications </a:t>
            </a:r>
          </a:p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Formal Methods and Component models: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Vocabulary and 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context: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081088" lvl="3" algn="l"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specification, modeling, testing, verification…: Formal methods in the design flow of distributed/embedded systems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Fractal/GCM: a </a:t>
            </a:r>
            <a:r>
              <a:rPr lang="en-US" sz="1800" dirty="0"/>
              <a:t>component-based programming model for safe distributed applications </a:t>
            </a:r>
          </a:p>
          <a:p>
            <a:pPr marL="457200" indent="-457200" algn="l">
              <a:buAutoNum type="arabicParenR"/>
            </a:pPr>
            <a:r>
              <a:rPr lang="fr-FR" sz="2400" dirty="0" smtClean="0"/>
              <a:t>VCE (</a:t>
            </a:r>
            <a:r>
              <a:rPr lang="fr-FR" sz="2400" dirty="0" err="1" smtClean="0"/>
              <a:t>VerCors</a:t>
            </a:r>
            <a:r>
              <a:rPr lang="fr-FR" sz="2400" dirty="0" smtClean="0"/>
              <a:t> Component Editor): </a:t>
            </a:r>
            <a:r>
              <a:rPr lang="fr-FR" sz="1800" dirty="0"/>
              <a:t>a model-</a:t>
            </a:r>
            <a:r>
              <a:rPr lang="fr-FR" sz="1800" dirty="0" err="1"/>
              <a:t>driven</a:t>
            </a:r>
            <a:r>
              <a:rPr lang="fr-FR" sz="1800" dirty="0"/>
              <a:t> </a:t>
            </a:r>
            <a:r>
              <a:rPr lang="fr-FR" sz="1800" dirty="0" err="1"/>
              <a:t>specification</a:t>
            </a:r>
            <a:r>
              <a:rPr lang="fr-FR" sz="1800" dirty="0"/>
              <a:t> </a:t>
            </a:r>
            <a:r>
              <a:rPr lang="fr-FR" sz="1800" dirty="0" err="1"/>
              <a:t>environment</a:t>
            </a:r>
            <a:r>
              <a:rPr lang="fr-FR" sz="1800" dirty="0"/>
              <a:t> for </a:t>
            </a:r>
            <a:r>
              <a:rPr lang="fr-FR" sz="1800" dirty="0" smtClean="0"/>
              <a:t>GCM.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608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5575" cy="936625"/>
          </a:xfrm>
        </p:spPr>
        <p:txBody>
          <a:bodyPr/>
          <a:lstStyle/>
          <a:p>
            <a:r>
              <a:rPr lang="en-US" sz="3200" dirty="0" smtClean="0"/>
              <a:t>At the beginning there was…</a:t>
            </a:r>
            <a:br>
              <a:rPr lang="en-US" sz="3200" dirty="0" smtClean="0"/>
            </a:br>
            <a:r>
              <a:rPr lang="en-US" sz="3200" b="1" kern="1200" dirty="0">
                <a:solidFill>
                  <a:srgbClr val="0070C0"/>
                </a:solidFill>
              </a:rPr>
              <a:t>The Fractal project</a:t>
            </a:r>
          </a:p>
        </p:txBody>
      </p:sp>
      <p:sp>
        <p:nvSpPr>
          <p:cNvPr id="3543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8280400" cy="42481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Reflective software component model technology for the construction of highly adaptable, and reconfigurable distributed systems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 programming-language independent component model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 set of tools to support programming and assembling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Software industries needs (</a:t>
            </a:r>
            <a:r>
              <a:rPr lang="en-US" sz="1800" i="1">
                <a:cs typeface="Arial" charset="0"/>
              </a:rPr>
              <a:t>≠</a:t>
            </a:r>
            <a:r>
              <a:rPr lang="en-US" sz="1800"/>
              <a:t> object-orientation):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/>
              <a:t>	Dependencies, assembly, packaging, deployment, configuration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1800"/>
          </a:p>
          <a:p>
            <a:pPr>
              <a:lnSpc>
                <a:spcPct val="80000"/>
              </a:lnSpc>
            </a:pPr>
            <a:r>
              <a:rPr lang="en-US" sz="2000"/>
              <a:t>Open and adaptable/extensible</a:t>
            </a:r>
          </a:p>
          <a:p>
            <a:pPr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000"/>
              <a:t>Component [Szyperski, 2002]: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	“A component is a unit of composition with </a:t>
            </a:r>
            <a:r>
              <a:rPr lang="en-US" sz="1800" b="1">
                <a:solidFill>
                  <a:schemeClr val="accent2"/>
                </a:solidFill>
              </a:rPr>
              <a:t>contractually</a:t>
            </a:r>
            <a:r>
              <a:rPr lang="en-US" sz="1800"/>
              <a:t> specified </a:t>
            </a:r>
            <a:r>
              <a:rPr lang="en-US" sz="1800" b="1">
                <a:solidFill>
                  <a:schemeClr val="accent2"/>
                </a:solidFill>
              </a:rPr>
              <a:t>interfaces</a:t>
            </a:r>
            <a:r>
              <a:rPr lang="en-US" sz="1800"/>
              <a:t> and context </a:t>
            </a:r>
            <a:r>
              <a:rPr lang="en-US" sz="1800" b="1">
                <a:solidFill>
                  <a:schemeClr val="accent2"/>
                </a:solidFill>
              </a:rPr>
              <a:t>dependencies</a:t>
            </a:r>
            <a:r>
              <a:rPr lang="en-US" sz="1800"/>
              <a:t> only. A software component can be </a:t>
            </a:r>
            <a:r>
              <a:rPr lang="en-US" sz="1800" b="1">
                <a:solidFill>
                  <a:schemeClr val="accent2"/>
                </a:solidFill>
              </a:rPr>
              <a:t>deployed</a:t>
            </a:r>
            <a:r>
              <a:rPr lang="en-US" sz="1800"/>
              <a:t> independently and is subject to </a:t>
            </a:r>
            <a:r>
              <a:rPr lang="en-US" sz="1800" b="1">
                <a:solidFill>
                  <a:schemeClr val="accent2"/>
                </a:solidFill>
              </a:rPr>
              <a:t>composition</a:t>
            </a:r>
            <a:r>
              <a:rPr lang="en-US" sz="1800"/>
              <a:t> by third parties.”</a:t>
            </a:r>
            <a:endParaRPr lang="en-US" sz="200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296988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The Fractal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component model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29600" cy="43497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Systems and middleware engineering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Generic enough to be applied to any other domain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Fine grain (opposed to EJB or CCM), close to a class model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Lightweight (low overhead on top of objects)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Independent from programming languages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Homogeneous vision of all layers (OS, middleware, services, applications)</a:t>
            </a:r>
          </a:p>
          <a:p>
            <a:pPr lvl="1">
              <a:lnSpc>
                <a:spcPct val="80000"/>
              </a:lnSpc>
            </a:pPr>
            <a:endParaRPr lang="en-US" sz="1600"/>
          </a:p>
          <a:p>
            <a:pPr>
              <a:lnSpc>
                <a:spcPct val="80000"/>
              </a:lnSpc>
            </a:pPr>
            <a:r>
              <a:rPr lang="en-US" sz="2000"/>
              <a:t>Usable as a component framework to build applications 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with “standard” Fractal components</a:t>
            </a:r>
          </a:p>
          <a:p>
            <a:pPr>
              <a:lnSpc>
                <a:spcPct val="80000"/>
              </a:lnSpc>
            </a:pPr>
            <a:r>
              <a:rPr lang="en-US" sz="2000"/>
              <a:t>Usable as a component framework framework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building different kinds of components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with minimum introspection and simple aggregation (à la COM)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with binding and lifecycle controllers (à la OSGi)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with a two-level hierarchy and bindings (à la SCA)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with persistence and transaction controllers (à la EJB)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with attribute controllers (à la MBean)</a:t>
            </a:r>
            <a:endParaRPr lang="en-US" sz="140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1519" y="328497"/>
            <a:ext cx="7772400" cy="722313"/>
          </a:xfrm>
        </p:spPr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</a:rPr>
              <a:t>Goals of the Course</a:t>
            </a:r>
            <a:endParaRPr lang="fr-FR" sz="3600" b="1" dirty="0">
              <a:solidFill>
                <a:srgbClr val="0070C0"/>
              </a:solidFill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268760"/>
            <a:ext cx="8424862" cy="2520280"/>
          </a:xfrm>
        </p:spPr>
        <p:txBody>
          <a:bodyPr/>
          <a:lstStyle/>
          <a:p>
            <a:pPr marL="609600" indent="-609600" algn="l">
              <a:spcBef>
                <a:spcPts val="900"/>
              </a:spcBef>
              <a:buFontTx/>
              <a:buAutoNum type="arabicPeriod"/>
            </a:pPr>
            <a:r>
              <a:rPr lang="en-US" sz="2400" dirty="0" smtClean="0"/>
              <a:t>Explore some features of component-based </a:t>
            </a:r>
            <a:r>
              <a:rPr lang="en-US" sz="2400" dirty="0"/>
              <a:t>software </a:t>
            </a:r>
            <a:endParaRPr lang="en-US" sz="2400" dirty="0" smtClean="0">
              <a:solidFill>
                <a:schemeClr val="accent2"/>
              </a:solidFill>
            </a:endParaRPr>
          </a:p>
          <a:p>
            <a:pPr marL="1066800" lvl="1" indent="-609600" algn="l">
              <a:spcBef>
                <a:spcPts val="9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</a:rPr>
              <a:t>Fractal/GCM component model </a:t>
            </a:r>
          </a:p>
          <a:p>
            <a:pPr marL="1066800" lvl="1" indent="-609600" algn="l">
              <a:spcBef>
                <a:spcPts val="9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</a:rPr>
              <a:t>GCM architecture and execution principles</a:t>
            </a:r>
          </a:p>
          <a:p>
            <a:pPr marL="609600" indent="-609600" algn="l">
              <a:spcBef>
                <a:spcPts val="900"/>
              </a:spcBef>
              <a:buFontTx/>
              <a:buAutoNum type="arabicPeriod"/>
            </a:pPr>
            <a:r>
              <a:rPr lang="en-US" sz="2400" dirty="0" err="1" smtClean="0"/>
              <a:t>VerCors</a:t>
            </a:r>
            <a:r>
              <a:rPr lang="en-US" sz="2400" dirty="0" smtClean="0"/>
              <a:t>: A </a:t>
            </a:r>
            <a:r>
              <a:rPr lang="en-US" sz="2400" dirty="0"/>
              <a:t>software platform for </a:t>
            </a:r>
            <a:r>
              <a:rPr lang="en-US" sz="2400" dirty="0" smtClean="0"/>
              <a:t>(model-driven) specification </a:t>
            </a:r>
            <a:r>
              <a:rPr lang="en-US" sz="2400" dirty="0"/>
              <a:t>and verification of GCM </a:t>
            </a:r>
            <a:r>
              <a:rPr lang="en-US" sz="2400" dirty="0" smtClean="0"/>
              <a:t>applications</a:t>
            </a:r>
            <a:endParaRPr lang="en-US" sz="2400" dirty="0"/>
          </a:p>
          <a:p>
            <a:pPr marL="609600" indent="-609600" algn="l">
              <a:spcBef>
                <a:spcPts val="900"/>
              </a:spcBef>
              <a:buFontTx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Understand a non-trivial case-study in (model-checking) behavior </a:t>
            </a:r>
            <a:r>
              <a:rPr lang="en-US" sz="2400" dirty="0">
                <a:solidFill>
                  <a:srgbClr val="FF0000"/>
                </a:solidFill>
              </a:rPr>
              <a:t>verification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27584" y="450912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kern="0" dirty="0" smtClean="0"/>
              <a:t>Lab sessions</a:t>
            </a:r>
            <a:endParaRPr lang="fr-FR" sz="4000" kern="0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395288" y="5335362"/>
            <a:ext cx="8424862" cy="94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algn="l">
              <a:spcBef>
                <a:spcPts val="1200"/>
              </a:spcBef>
              <a:buFontTx/>
              <a:buAutoNum type="arabicPeriod"/>
            </a:pPr>
            <a:r>
              <a:rPr lang="en-US" sz="2400" kern="0" dirty="0" smtClean="0"/>
              <a:t>Specification of distributed component architecture and </a:t>
            </a:r>
            <a:r>
              <a:rPr lang="en-US" sz="2400" kern="0" dirty="0" err="1" smtClean="0"/>
              <a:t>behaviour</a:t>
            </a:r>
            <a:r>
              <a:rPr lang="en-US" sz="2400" kern="0" dirty="0" smtClean="0"/>
              <a:t> with the VCE tools.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kern="1200" dirty="0">
                <a:solidFill>
                  <a:srgbClr val="0070C0"/>
                </a:solidFill>
              </a:rPr>
              <a:t>What are (GCM/Fractal) Components?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057772" y="2325688"/>
            <a:ext cx="5765209" cy="3465512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4"/>
          <p:cNvGrpSpPr>
            <a:grpSpLocks/>
          </p:cNvGrpSpPr>
          <p:nvPr/>
        </p:nvGrpSpPr>
        <p:grpSpPr bwMode="auto">
          <a:xfrm>
            <a:off x="6826156" y="2782888"/>
            <a:ext cx="230187" cy="304800"/>
            <a:chOff x="7924800" y="1143794"/>
            <a:chExt cx="229394" cy="304800"/>
          </a:xfrm>
        </p:grpSpPr>
        <p:cxnSp>
          <p:nvCxnSpPr>
            <p:cNvPr id="17497" name="Connecteur droit 5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98" name="Connecteur droit 6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10"/>
          <p:cNvGrpSpPr>
            <a:grpSpLocks/>
          </p:cNvGrpSpPr>
          <p:nvPr/>
        </p:nvGrpSpPr>
        <p:grpSpPr bwMode="auto">
          <a:xfrm flipH="1">
            <a:off x="830759" y="2784475"/>
            <a:ext cx="230188" cy="304800"/>
            <a:chOff x="7924800" y="1143794"/>
            <a:chExt cx="229394" cy="304800"/>
          </a:xfrm>
        </p:grpSpPr>
        <p:cxnSp>
          <p:nvCxnSpPr>
            <p:cNvPr id="17495" name="Connecteur droit 11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96" name="Connecteur droit 12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4" name="Grouper 13"/>
          <p:cNvGrpSpPr>
            <a:grpSpLocks/>
          </p:cNvGrpSpPr>
          <p:nvPr/>
        </p:nvGrpSpPr>
        <p:grpSpPr bwMode="auto">
          <a:xfrm flipH="1">
            <a:off x="832347" y="3657600"/>
            <a:ext cx="228600" cy="304800"/>
            <a:chOff x="7924800" y="1143794"/>
            <a:chExt cx="229394" cy="304800"/>
          </a:xfrm>
        </p:grpSpPr>
        <p:cxnSp>
          <p:nvCxnSpPr>
            <p:cNvPr id="17493" name="Connecteur droit 1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94" name="Connecteur droit 1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17415" name="Rectangle 16"/>
          <p:cNvSpPr>
            <a:spLocks noChangeArrowheads="1"/>
          </p:cNvSpPr>
          <p:nvPr/>
        </p:nvSpPr>
        <p:spPr bwMode="auto">
          <a:xfrm>
            <a:off x="2238872" y="2632075"/>
            <a:ext cx="2324100" cy="1330325"/>
          </a:xfrm>
          <a:prstGeom prst="rect">
            <a:avLst/>
          </a:prstGeom>
          <a:solidFill>
            <a:srgbClr val="E8E8E8"/>
          </a:solidFill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5" name="Grouper 17"/>
          <p:cNvGrpSpPr>
            <a:grpSpLocks/>
          </p:cNvGrpSpPr>
          <p:nvPr/>
        </p:nvGrpSpPr>
        <p:grpSpPr bwMode="auto">
          <a:xfrm flipH="1">
            <a:off x="2010272" y="2784475"/>
            <a:ext cx="228600" cy="304800"/>
            <a:chOff x="7924800" y="1143794"/>
            <a:chExt cx="229394" cy="304800"/>
          </a:xfrm>
        </p:grpSpPr>
        <p:cxnSp>
          <p:nvCxnSpPr>
            <p:cNvPr id="17491" name="Connecteur droit 18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92" name="Connecteur droit 19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6" name="Grouper 20"/>
          <p:cNvGrpSpPr>
            <a:grpSpLocks/>
          </p:cNvGrpSpPr>
          <p:nvPr/>
        </p:nvGrpSpPr>
        <p:grpSpPr bwMode="auto">
          <a:xfrm flipH="1">
            <a:off x="2010272" y="3505200"/>
            <a:ext cx="228600" cy="304800"/>
            <a:chOff x="7924800" y="1143794"/>
            <a:chExt cx="229394" cy="304800"/>
          </a:xfrm>
        </p:grpSpPr>
        <p:cxnSp>
          <p:nvCxnSpPr>
            <p:cNvPr id="17489" name="Connecteur droit 21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90" name="Connecteur droit 22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7" name="Grouper 23"/>
          <p:cNvGrpSpPr>
            <a:grpSpLocks/>
          </p:cNvGrpSpPr>
          <p:nvPr/>
        </p:nvGrpSpPr>
        <p:grpSpPr bwMode="auto">
          <a:xfrm flipH="1">
            <a:off x="6592793" y="2786063"/>
            <a:ext cx="230188" cy="304800"/>
            <a:chOff x="7924800" y="1143794"/>
            <a:chExt cx="229394" cy="304800"/>
          </a:xfrm>
        </p:grpSpPr>
        <p:cxnSp>
          <p:nvCxnSpPr>
            <p:cNvPr id="17487" name="Connecteur droit 2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88" name="Connecteur droit 2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8" name="Grouper 29"/>
          <p:cNvGrpSpPr>
            <a:grpSpLocks/>
          </p:cNvGrpSpPr>
          <p:nvPr/>
        </p:nvGrpSpPr>
        <p:grpSpPr bwMode="auto">
          <a:xfrm>
            <a:off x="1060947" y="2782888"/>
            <a:ext cx="230187" cy="304800"/>
            <a:chOff x="7924800" y="1143794"/>
            <a:chExt cx="229394" cy="304800"/>
          </a:xfrm>
        </p:grpSpPr>
        <p:cxnSp>
          <p:nvCxnSpPr>
            <p:cNvPr id="17485" name="Connecteur droit 3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86" name="Connecteur droit 3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9" name="Grouper 32"/>
          <p:cNvGrpSpPr>
            <a:grpSpLocks/>
          </p:cNvGrpSpPr>
          <p:nvPr/>
        </p:nvGrpSpPr>
        <p:grpSpPr bwMode="auto">
          <a:xfrm>
            <a:off x="1060947" y="3659188"/>
            <a:ext cx="230187" cy="304800"/>
            <a:chOff x="7924800" y="1143794"/>
            <a:chExt cx="229394" cy="304800"/>
          </a:xfrm>
        </p:grpSpPr>
        <p:cxnSp>
          <p:nvCxnSpPr>
            <p:cNvPr id="17483" name="Connecteur droit 3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84" name="Connecteur droit 3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10" name="Grouper 35"/>
          <p:cNvGrpSpPr>
            <a:grpSpLocks/>
          </p:cNvGrpSpPr>
          <p:nvPr/>
        </p:nvGrpSpPr>
        <p:grpSpPr bwMode="auto">
          <a:xfrm>
            <a:off x="4562972" y="3089275"/>
            <a:ext cx="228600" cy="304800"/>
            <a:chOff x="7924800" y="1143794"/>
            <a:chExt cx="229394" cy="304800"/>
          </a:xfrm>
        </p:grpSpPr>
        <p:cxnSp>
          <p:nvCxnSpPr>
            <p:cNvPr id="17481" name="Connecteur droit 3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82" name="Connecteur droit 3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sp>
        <p:nvSpPr>
          <p:cNvPr id="17422" name="Rectangle 38"/>
          <p:cNvSpPr>
            <a:spLocks noChangeArrowheads="1"/>
          </p:cNvSpPr>
          <p:nvPr/>
        </p:nvSpPr>
        <p:spPr bwMode="auto">
          <a:xfrm>
            <a:off x="3057569" y="4421187"/>
            <a:ext cx="1905000" cy="969963"/>
          </a:xfrm>
          <a:prstGeom prst="rect">
            <a:avLst/>
          </a:prstGeom>
          <a:solidFill>
            <a:srgbClr val="E8E8E8"/>
          </a:solidFill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11" name="Grouper 42"/>
          <p:cNvGrpSpPr>
            <a:grpSpLocks/>
          </p:cNvGrpSpPr>
          <p:nvPr/>
        </p:nvGrpSpPr>
        <p:grpSpPr bwMode="auto">
          <a:xfrm flipH="1">
            <a:off x="2792450" y="4681910"/>
            <a:ext cx="230188" cy="304800"/>
            <a:chOff x="7924800" y="1143794"/>
            <a:chExt cx="229394" cy="304800"/>
          </a:xfrm>
        </p:grpSpPr>
        <p:cxnSp>
          <p:nvCxnSpPr>
            <p:cNvPr id="17479" name="Connecteur droit 4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80" name="Connecteur droit 4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2" name="Grouper 45"/>
          <p:cNvGrpSpPr>
            <a:grpSpLocks/>
          </p:cNvGrpSpPr>
          <p:nvPr/>
        </p:nvGrpSpPr>
        <p:grpSpPr bwMode="auto">
          <a:xfrm>
            <a:off x="4974994" y="4704131"/>
            <a:ext cx="230187" cy="304800"/>
            <a:chOff x="7924800" y="1143794"/>
            <a:chExt cx="229394" cy="304800"/>
          </a:xfrm>
        </p:grpSpPr>
        <p:cxnSp>
          <p:nvCxnSpPr>
            <p:cNvPr id="17477" name="Connecteur droit 4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78" name="Connecteur droit 4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cxnSp>
        <p:nvCxnSpPr>
          <p:cNvPr id="17425" name="Connecteur en angle 49"/>
          <p:cNvCxnSpPr>
            <a:cxnSpLocks noChangeShapeType="1"/>
          </p:cNvCxnSpPr>
          <p:nvPr/>
        </p:nvCxnSpPr>
        <p:spPr bwMode="auto">
          <a:xfrm>
            <a:off x="1289547" y="2933700"/>
            <a:ext cx="720725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3" name="Grouper 75"/>
          <p:cNvGrpSpPr>
            <a:grpSpLocks/>
          </p:cNvGrpSpPr>
          <p:nvPr/>
        </p:nvGrpSpPr>
        <p:grpSpPr bwMode="auto">
          <a:xfrm>
            <a:off x="1291134" y="3659188"/>
            <a:ext cx="719138" cy="150812"/>
            <a:chOff x="1681958" y="3658394"/>
            <a:chExt cx="719136" cy="1027906"/>
          </a:xfrm>
        </p:grpSpPr>
        <p:cxnSp>
          <p:nvCxnSpPr>
            <p:cNvPr id="17475" name="Connecteur en angle 56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476" name="Connecteur en angle 73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4" name="Grouper 76"/>
          <p:cNvGrpSpPr>
            <a:grpSpLocks/>
          </p:cNvGrpSpPr>
          <p:nvPr/>
        </p:nvGrpSpPr>
        <p:grpSpPr bwMode="auto">
          <a:xfrm>
            <a:off x="4789985" y="2938462"/>
            <a:ext cx="1783622" cy="350837"/>
            <a:chOff x="1681958" y="3658394"/>
            <a:chExt cx="719136" cy="1027906"/>
          </a:xfrm>
        </p:grpSpPr>
        <p:cxnSp>
          <p:nvCxnSpPr>
            <p:cNvPr id="17473" name="Connecteur en angle 77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474" name="Connecteur en angle 78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5" name="Grouper 79"/>
          <p:cNvGrpSpPr>
            <a:grpSpLocks/>
          </p:cNvGrpSpPr>
          <p:nvPr/>
        </p:nvGrpSpPr>
        <p:grpSpPr bwMode="auto">
          <a:xfrm>
            <a:off x="5203594" y="2913431"/>
            <a:ext cx="1370012" cy="1944688"/>
            <a:chOff x="1681958" y="3658394"/>
            <a:chExt cx="719136" cy="1027906"/>
          </a:xfrm>
        </p:grpSpPr>
        <p:cxnSp>
          <p:nvCxnSpPr>
            <p:cNvPr id="17471" name="Connecteur en angle 80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472" name="Connecteur en angle 81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6" name="Grouper 82"/>
          <p:cNvGrpSpPr>
            <a:grpSpLocks/>
          </p:cNvGrpSpPr>
          <p:nvPr/>
        </p:nvGrpSpPr>
        <p:grpSpPr bwMode="auto">
          <a:xfrm flipH="1">
            <a:off x="827584" y="4875213"/>
            <a:ext cx="230188" cy="304800"/>
            <a:chOff x="7924800" y="1143794"/>
            <a:chExt cx="229394" cy="304800"/>
          </a:xfrm>
        </p:grpSpPr>
        <p:cxnSp>
          <p:nvCxnSpPr>
            <p:cNvPr id="17469" name="Connecteur droit 8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70" name="Connecteur droit 8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7" name="Grouper 85"/>
          <p:cNvGrpSpPr>
            <a:grpSpLocks/>
          </p:cNvGrpSpPr>
          <p:nvPr/>
        </p:nvGrpSpPr>
        <p:grpSpPr bwMode="auto">
          <a:xfrm>
            <a:off x="1057772" y="4876800"/>
            <a:ext cx="228600" cy="304800"/>
            <a:chOff x="7924800" y="1143794"/>
            <a:chExt cx="229394" cy="304800"/>
          </a:xfrm>
        </p:grpSpPr>
        <p:cxnSp>
          <p:nvCxnSpPr>
            <p:cNvPr id="17467" name="Connecteur droit 8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68" name="Connecteur droit 8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18" name="Grouper 88"/>
          <p:cNvGrpSpPr>
            <a:grpSpLocks/>
          </p:cNvGrpSpPr>
          <p:nvPr/>
        </p:nvGrpSpPr>
        <p:grpSpPr bwMode="auto">
          <a:xfrm>
            <a:off x="1307009" y="4845052"/>
            <a:ext cx="1470740" cy="182562"/>
            <a:chOff x="1681958" y="3658394"/>
            <a:chExt cx="719136" cy="1027906"/>
          </a:xfrm>
        </p:grpSpPr>
        <p:cxnSp>
          <p:nvCxnSpPr>
            <p:cNvPr id="17465" name="Connecteur en angle 89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466" name="Connecteur en angle 90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7432" name="ZoneTexte 91"/>
          <p:cNvSpPr txBox="1">
            <a:spLocks noChangeArrowheads="1"/>
          </p:cNvSpPr>
          <p:nvPr/>
        </p:nvSpPr>
        <p:spPr bwMode="auto">
          <a:xfrm>
            <a:off x="5094784" y="1524000"/>
            <a:ext cx="1069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Bindings</a:t>
            </a:r>
          </a:p>
        </p:txBody>
      </p:sp>
      <p:cxnSp>
        <p:nvCxnSpPr>
          <p:cNvPr id="17433" name="Connecteur droit avec flèche 93"/>
          <p:cNvCxnSpPr>
            <a:cxnSpLocks noChangeShapeType="1"/>
            <a:stCxn id="17432" idx="2"/>
          </p:cNvCxnSpPr>
          <p:nvPr/>
        </p:nvCxnSpPr>
        <p:spPr bwMode="auto">
          <a:xfrm rot="5400000">
            <a:off x="4839991" y="2450306"/>
            <a:ext cx="1346200" cy="23336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61" name="ZoneTexte 60"/>
          <p:cNvSpPr txBox="1"/>
          <p:nvPr/>
        </p:nvSpPr>
        <p:spPr>
          <a:xfrm>
            <a:off x="2418259" y="3289300"/>
            <a:ext cx="1685925" cy="369888"/>
          </a:xfrm>
          <a:prstGeom prst="rect">
            <a:avLst/>
          </a:prstGeom>
          <a:noFill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2C2A65"/>
                </a:solidFill>
              </a:rPr>
              <a:t>Business code</a:t>
            </a:r>
          </a:p>
        </p:txBody>
      </p:sp>
      <p:cxnSp>
        <p:nvCxnSpPr>
          <p:cNvPr id="17435" name="Connecteur droit 62"/>
          <p:cNvCxnSpPr>
            <a:cxnSpLocks noChangeShapeType="1"/>
          </p:cNvCxnSpPr>
          <p:nvPr/>
        </p:nvCxnSpPr>
        <p:spPr bwMode="auto">
          <a:xfrm rot="16200000" flipH="1">
            <a:off x="1511796" y="2784476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36" name="Connecteur droit 64"/>
          <p:cNvCxnSpPr>
            <a:cxnSpLocks noChangeShapeType="1"/>
          </p:cNvCxnSpPr>
          <p:nvPr/>
        </p:nvCxnSpPr>
        <p:spPr bwMode="auto">
          <a:xfrm rot="5400000">
            <a:off x="1511003" y="29408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37" name="Connecteur droit 66"/>
          <p:cNvCxnSpPr>
            <a:cxnSpLocks noChangeShapeType="1"/>
          </p:cNvCxnSpPr>
          <p:nvPr/>
        </p:nvCxnSpPr>
        <p:spPr bwMode="auto">
          <a:xfrm rot="16200000" flipH="1">
            <a:off x="1358603" y="3661569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38" name="Connecteur droit 67"/>
          <p:cNvCxnSpPr>
            <a:cxnSpLocks noChangeShapeType="1"/>
          </p:cNvCxnSpPr>
          <p:nvPr/>
        </p:nvCxnSpPr>
        <p:spPr bwMode="auto">
          <a:xfrm rot="5400000">
            <a:off x="1359396" y="3817938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39" name="Connecteur droit 68"/>
          <p:cNvCxnSpPr>
            <a:cxnSpLocks noChangeShapeType="1"/>
          </p:cNvCxnSpPr>
          <p:nvPr/>
        </p:nvCxnSpPr>
        <p:spPr bwMode="auto">
          <a:xfrm rot="16200000" flipH="1">
            <a:off x="1816596" y="4868863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0" name="Connecteur droit 69"/>
          <p:cNvCxnSpPr>
            <a:cxnSpLocks noChangeShapeType="1"/>
          </p:cNvCxnSpPr>
          <p:nvPr/>
        </p:nvCxnSpPr>
        <p:spPr bwMode="auto">
          <a:xfrm rot="5400000">
            <a:off x="1815802" y="502523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1" name="Connecteur droit 70"/>
          <p:cNvCxnSpPr>
            <a:cxnSpLocks noChangeShapeType="1"/>
          </p:cNvCxnSpPr>
          <p:nvPr/>
        </p:nvCxnSpPr>
        <p:spPr bwMode="auto">
          <a:xfrm rot="16200000" flipH="1">
            <a:off x="6010771" y="2786063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2" name="Connecteur droit 71"/>
          <p:cNvCxnSpPr>
            <a:cxnSpLocks noChangeShapeType="1"/>
          </p:cNvCxnSpPr>
          <p:nvPr/>
        </p:nvCxnSpPr>
        <p:spPr bwMode="auto">
          <a:xfrm rot="5400000">
            <a:off x="6009977" y="294243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3" name="Connecteur droit 72"/>
          <p:cNvCxnSpPr>
            <a:cxnSpLocks noChangeShapeType="1"/>
          </p:cNvCxnSpPr>
          <p:nvPr/>
        </p:nvCxnSpPr>
        <p:spPr bwMode="auto">
          <a:xfrm rot="16200000" flipH="1">
            <a:off x="5453185" y="4706513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4" name="Connecteur droit 74"/>
          <p:cNvCxnSpPr>
            <a:cxnSpLocks noChangeShapeType="1"/>
          </p:cNvCxnSpPr>
          <p:nvPr/>
        </p:nvCxnSpPr>
        <p:spPr bwMode="auto">
          <a:xfrm rot="5400000">
            <a:off x="5444893" y="4862882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45" name="ZoneTexte 75"/>
          <p:cNvSpPr txBox="1">
            <a:spLocks noChangeArrowheads="1"/>
          </p:cNvSpPr>
          <p:nvPr/>
        </p:nvSpPr>
        <p:spPr bwMode="auto">
          <a:xfrm>
            <a:off x="3470773" y="4755482"/>
            <a:ext cx="168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2C2A65"/>
                </a:solidFill>
              </a:rPr>
              <a:t>Business code</a:t>
            </a:r>
          </a:p>
        </p:txBody>
      </p:sp>
      <p:sp>
        <p:nvSpPr>
          <p:cNvPr id="17446" name="ZoneTexte 76"/>
          <p:cNvSpPr txBox="1">
            <a:spLocks noChangeArrowheads="1"/>
          </p:cNvSpPr>
          <p:nvPr/>
        </p:nvSpPr>
        <p:spPr bwMode="auto">
          <a:xfrm>
            <a:off x="-30261" y="2175667"/>
            <a:ext cx="11858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dirty="0"/>
              <a:t>Server </a:t>
            </a:r>
            <a:br>
              <a:rPr lang="en-GB" dirty="0"/>
            </a:br>
            <a:r>
              <a:rPr lang="en-GB" dirty="0"/>
              <a:t>interfaces</a:t>
            </a:r>
          </a:p>
        </p:txBody>
      </p:sp>
      <p:sp>
        <p:nvSpPr>
          <p:cNvPr id="17447" name="ZoneTexte 79"/>
          <p:cNvSpPr txBox="1">
            <a:spLocks noChangeArrowheads="1"/>
          </p:cNvSpPr>
          <p:nvPr/>
        </p:nvSpPr>
        <p:spPr bwMode="auto">
          <a:xfrm>
            <a:off x="6888862" y="2264475"/>
            <a:ext cx="11858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dirty="0"/>
              <a:t>Client</a:t>
            </a:r>
            <a:br>
              <a:rPr lang="en-GB" dirty="0"/>
            </a:br>
            <a:r>
              <a:rPr lang="en-GB" dirty="0"/>
              <a:t>interfaces</a:t>
            </a:r>
          </a:p>
        </p:txBody>
      </p:sp>
      <p:sp>
        <p:nvSpPr>
          <p:cNvPr id="83" name="Forme libre 82"/>
          <p:cNvSpPr>
            <a:spLocks noChangeArrowheads="1"/>
          </p:cNvSpPr>
          <p:nvPr/>
        </p:nvSpPr>
        <p:spPr bwMode="auto">
          <a:xfrm>
            <a:off x="4104185" y="2549528"/>
            <a:ext cx="2440386" cy="314318"/>
          </a:xfrm>
          <a:custGeom>
            <a:avLst/>
            <a:gdLst>
              <a:gd name="T0" fmla="*/ 0 w 6026727"/>
              <a:gd name="T1" fmla="*/ 319875 h 1641378"/>
              <a:gd name="T2" fmla="*/ 2489784 w 6026727"/>
              <a:gd name="T3" fmla="*/ 66676 h 1641378"/>
              <a:gd name="T4" fmla="*/ 3962400 w 6026727"/>
              <a:gd name="T5" fmla="*/ 719930 h 1641378"/>
              <a:gd name="T6" fmla="*/ 0 60000 65536"/>
              <a:gd name="T7" fmla="*/ 0 60000 65536"/>
              <a:gd name="T8" fmla="*/ 0 60000 65536"/>
              <a:gd name="T9" fmla="*/ 0 w 6026727"/>
              <a:gd name="T10" fmla="*/ 0 h 1641378"/>
              <a:gd name="T11" fmla="*/ 6026727 w 6026727"/>
              <a:gd name="T12" fmla="*/ 1641378 h 1641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26727" h="1641378">
                <a:moveTo>
                  <a:pt x="0" y="729287"/>
                </a:moveTo>
                <a:cubicBezTo>
                  <a:pt x="1391227" y="364643"/>
                  <a:pt x="2782455" y="0"/>
                  <a:pt x="3786909" y="152015"/>
                </a:cubicBezTo>
                <a:cubicBezTo>
                  <a:pt x="4791363" y="304030"/>
                  <a:pt x="5409045" y="972704"/>
                  <a:pt x="6026727" y="164137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17449" name="ZoneTexte 85"/>
          <p:cNvSpPr txBox="1">
            <a:spLocks noChangeArrowheads="1"/>
          </p:cNvSpPr>
          <p:nvPr/>
        </p:nvSpPr>
        <p:spPr bwMode="auto">
          <a:xfrm>
            <a:off x="2286497" y="2706688"/>
            <a:ext cx="20447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/>
              <a:t>Primitive component</a:t>
            </a:r>
          </a:p>
        </p:txBody>
      </p:sp>
      <p:sp>
        <p:nvSpPr>
          <p:cNvPr id="17450" name="ZoneTexte 88"/>
          <p:cNvSpPr txBox="1">
            <a:spLocks noChangeArrowheads="1"/>
          </p:cNvSpPr>
          <p:nvPr/>
        </p:nvSpPr>
        <p:spPr bwMode="auto">
          <a:xfrm>
            <a:off x="3158900" y="4434347"/>
            <a:ext cx="18129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dirty="0"/>
              <a:t>Primitive component</a:t>
            </a:r>
          </a:p>
        </p:txBody>
      </p:sp>
      <p:sp>
        <p:nvSpPr>
          <p:cNvPr id="17451" name="ZoneTexte 92"/>
          <p:cNvSpPr txBox="1">
            <a:spLocks noChangeArrowheads="1"/>
          </p:cNvSpPr>
          <p:nvPr/>
        </p:nvSpPr>
        <p:spPr bwMode="auto">
          <a:xfrm>
            <a:off x="1068884" y="2286000"/>
            <a:ext cx="22383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/>
              <a:t>Composite component</a:t>
            </a:r>
          </a:p>
        </p:txBody>
      </p:sp>
      <p:grpSp>
        <p:nvGrpSpPr>
          <p:cNvPr id="19" name="Grouper 10"/>
          <p:cNvGrpSpPr>
            <a:grpSpLocks/>
          </p:cNvGrpSpPr>
          <p:nvPr/>
        </p:nvGrpSpPr>
        <p:grpSpPr bwMode="auto">
          <a:xfrm rot="5400000" flipH="1">
            <a:off x="1591172" y="2058988"/>
            <a:ext cx="228600" cy="304800"/>
            <a:chOff x="7924800" y="1143794"/>
            <a:chExt cx="229394" cy="304800"/>
          </a:xfrm>
        </p:grpSpPr>
        <p:cxnSp>
          <p:nvCxnSpPr>
            <p:cNvPr id="17463" name="Connecteur droit 95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64" name="Connecteur droit 96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17453" name="ZoneTexte 97"/>
          <p:cNvSpPr txBox="1">
            <a:spLocks noChangeArrowheads="1"/>
          </p:cNvSpPr>
          <p:nvPr/>
        </p:nvSpPr>
        <p:spPr bwMode="auto">
          <a:xfrm>
            <a:off x="1057772" y="1676400"/>
            <a:ext cx="2416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dirty="0"/>
              <a:t>NF (server) interfaces</a:t>
            </a:r>
          </a:p>
        </p:txBody>
      </p:sp>
      <p:grpSp>
        <p:nvGrpSpPr>
          <p:cNvPr id="20" name="Grouper 45"/>
          <p:cNvGrpSpPr>
            <a:grpSpLocks/>
          </p:cNvGrpSpPr>
          <p:nvPr/>
        </p:nvGrpSpPr>
        <p:grpSpPr bwMode="auto">
          <a:xfrm rot="5400000">
            <a:off x="5551984" y="5751513"/>
            <a:ext cx="228600" cy="304800"/>
            <a:chOff x="7924800" y="1143794"/>
            <a:chExt cx="229394" cy="304800"/>
          </a:xfrm>
        </p:grpSpPr>
        <p:cxnSp>
          <p:nvCxnSpPr>
            <p:cNvPr id="17461" name="Connecteur droit 102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7462" name="Connecteur droit 103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21" name="Grouper 10"/>
          <p:cNvGrpSpPr>
            <a:grpSpLocks/>
          </p:cNvGrpSpPr>
          <p:nvPr/>
        </p:nvGrpSpPr>
        <p:grpSpPr bwMode="auto">
          <a:xfrm rot="5400000" flipH="1">
            <a:off x="2996109" y="2062163"/>
            <a:ext cx="228600" cy="304800"/>
            <a:chOff x="7924800" y="1143794"/>
            <a:chExt cx="229394" cy="304800"/>
          </a:xfrm>
        </p:grpSpPr>
        <p:cxnSp>
          <p:nvCxnSpPr>
            <p:cNvPr id="17459" name="Connecteur droit 105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60" name="Connecteur droit 106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22" name="Grouper 10"/>
          <p:cNvGrpSpPr>
            <a:grpSpLocks/>
          </p:cNvGrpSpPr>
          <p:nvPr/>
        </p:nvGrpSpPr>
        <p:grpSpPr bwMode="auto">
          <a:xfrm rot="5400000" flipH="1">
            <a:off x="3748584" y="2060575"/>
            <a:ext cx="228600" cy="304800"/>
            <a:chOff x="7924800" y="1143794"/>
            <a:chExt cx="229394" cy="304800"/>
          </a:xfrm>
        </p:grpSpPr>
        <p:cxnSp>
          <p:nvCxnSpPr>
            <p:cNvPr id="17457" name="Connecteur droit 108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7458" name="Connecteur droit 109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92" name="ZoneTexte 69"/>
          <p:cNvSpPr txBox="1"/>
          <p:nvPr/>
        </p:nvSpPr>
        <p:spPr>
          <a:xfrm>
            <a:off x="323528" y="5187950"/>
            <a:ext cx="8581261" cy="1503637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marL="285750" indent="-285750">
              <a:buFontTx/>
              <a:buChar char="-"/>
            </a:pPr>
            <a:r>
              <a:rPr lang="en-US" sz="2000" dirty="0"/>
              <a:t>Hierarchical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Extensible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Reflexive: runtime component management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Separate functional / non-functional concerns</a:t>
            </a:r>
          </a:p>
        </p:txBody>
      </p:sp>
    </p:spTree>
    <p:extLst>
      <p:ext uri="{BB962C8B-B14F-4D97-AF65-F5344CB8AC3E}">
        <p14:creationId xmlns:p14="http://schemas.microsoft.com/office/powerpoint/2010/main" val="244251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ChangeArrowheads="1"/>
          </p:cNvSpPr>
          <p:nvPr/>
        </p:nvSpPr>
        <p:spPr bwMode="auto">
          <a:xfrm>
            <a:off x="2678113" y="194946"/>
            <a:ext cx="4464050" cy="200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GCM</a:t>
            </a:r>
            <a:b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Grid Component Model</a:t>
            </a:r>
          </a:p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2"/>
                </a:solidFill>
              </a:rPr>
              <a:t>A Fractal Extension :</a:t>
            </a:r>
          </a:p>
          <a:p>
            <a:pPr algn="ctr">
              <a:lnSpc>
                <a:spcPct val="90000"/>
              </a:lnSpc>
            </a:pPr>
            <a:endParaRPr lang="en-GB" sz="2800" b="1" i="1" dirty="0">
              <a:solidFill>
                <a:schemeClr val="tx2"/>
              </a:solidFill>
            </a:endParaRP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060848"/>
            <a:ext cx="8856662" cy="4330700"/>
          </a:xfrm>
          <a:noFill/>
          <a:ln/>
        </p:spPr>
        <p:txBody>
          <a:bodyPr lIns="92075" tIns="46038" rIns="92075" bIns="46038"/>
          <a:lstStyle/>
          <a:p>
            <a:pPr algn="l"/>
            <a:r>
              <a:rPr lang="en-US" sz="2400" dirty="0" smtClean="0"/>
              <a:t>Scopes </a:t>
            </a:r>
            <a:r>
              <a:rPr lang="en-US" sz="2400" dirty="0"/>
              <a:t>and Objectives</a:t>
            </a:r>
            <a:r>
              <a:rPr lang="en-US" sz="2400" dirty="0">
                <a:solidFill>
                  <a:srgbClr val="0033CC"/>
                </a:solidFill>
              </a:rPr>
              <a:t>:</a:t>
            </a:r>
          </a:p>
          <a:p>
            <a:pPr lvl="1" algn="l"/>
            <a:r>
              <a:rPr lang="en-US" sz="2000" dirty="0"/>
              <a:t>Grid/Cloud Codes that Compose and </a:t>
            </a:r>
            <a:r>
              <a:rPr lang="en-US" sz="2000" dirty="0" smtClean="0"/>
              <a:t>Deploy </a:t>
            </a:r>
            <a:r>
              <a:rPr lang="en-US" sz="1800" dirty="0" smtClean="0"/>
              <a:t>(on distributed infrastructures)</a:t>
            </a:r>
            <a:endParaRPr lang="en-US" sz="1800" dirty="0"/>
          </a:p>
          <a:p>
            <a:pPr lvl="1" algn="l"/>
            <a:r>
              <a:rPr lang="en-US" sz="2000" dirty="0"/>
              <a:t>No programming, No Scripting, … </a:t>
            </a:r>
          </a:p>
          <a:p>
            <a:pPr algn="l"/>
            <a:r>
              <a:rPr lang="en-US" sz="2400" dirty="0"/>
              <a:t>Innovations</a:t>
            </a:r>
            <a:r>
              <a:rPr lang="en-US" sz="2400" dirty="0">
                <a:solidFill>
                  <a:srgbClr val="0033CC"/>
                </a:solidFill>
              </a:rPr>
              <a:t>:</a:t>
            </a:r>
          </a:p>
          <a:p>
            <a:pPr lvl="1" algn="l"/>
            <a:r>
              <a:rPr lang="en-US" sz="2000" dirty="0"/>
              <a:t>Abstract Deployment</a:t>
            </a:r>
          </a:p>
          <a:p>
            <a:pPr lvl="1"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Multicast and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GatherCast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lvl="1"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Controller (NF) Components</a:t>
            </a:r>
          </a:p>
          <a:p>
            <a:pPr algn="l"/>
            <a:r>
              <a:rPr lang="en-US" sz="2400" dirty="0"/>
              <a:t>Standardization</a:t>
            </a:r>
          </a:p>
          <a:p>
            <a:pPr lvl="1" algn="l"/>
            <a:r>
              <a:rPr lang="en-US" sz="2000" dirty="0"/>
              <a:t>By the ETSI  TC-GRID (2008-2010)</a:t>
            </a:r>
          </a:p>
        </p:txBody>
      </p:sp>
      <p:pic>
        <p:nvPicPr>
          <p:cNvPr id="362501" name="Picture 5" descr="Jem3D-FractalGU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3140968"/>
            <a:ext cx="4125912" cy="32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8" y="320675"/>
            <a:ext cx="7721600" cy="79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GCM: 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asynchronous model</a:t>
            </a:r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5536" y="1772816"/>
            <a:ext cx="8424862" cy="417616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Distributed components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sz="2400" dirty="0" smtClean="0"/>
              <a:t> </a:t>
            </a:r>
            <a:endParaRPr lang="en-US" sz="2800" dirty="0"/>
          </a:p>
          <a:p>
            <a:pPr>
              <a:buFontTx/>
              <a:buNone/>
            </a:pPr>
            <a:endParaRPr lang="en-US" sz="900" dirty="0"/>
          </a:p>
          <a:p>
            <a:pPr lvl="1">
              <a:buFont typeface="Symbol" pitchFamily="18" charset="2"/>
              <a:buChar char="Þ"/>
            </a:pPr>
            <a:r>
              <a:rPr lang="en-US" sz="2400" dirty="0"/>
              <a:t> No shared memory</a:t>
            </a:r>
          </a:p>
          <a:p>
            <a:pPr lvl="1">
              <a:buFont typeface="Symbol" pitchFamily="18" charset="2"/>
              <a:buChar char="Þ"/>
            </a:pPr>
            <a:r>
              <a:rPr lang="en-US" sz="2400" dirty="0"/>
              <a:t> Communication = Remote Method Call</a:t>
            </a:r>
          </a:p>
          <a:p>
            <a:pPr lvl="1">
              <a:buFont typeface="Symbol" pitchFamily="18" charset="2"/>
              <a:buChar char="Þ"/>
            </a:pPr>
            <a:r>
              <a:rPr lang="en-US" sz="2400" dirty="0"/>
              <a:t> Physical infrastructure </a:t>
            </a:r>
            <a:r>
              <a:rPr lang="en-US" sz="2400" dirty="0">
                <a:cs typeface="Arial" charset="0"/>
              </a:rPr>
              <a:t>≠ logical (virtual) </a:t>
            </a:r>
            <a:r>
              <a:rPr lang="en-US" sz="2400" dirty="0" smtClean="0">
                <a:cs typeface="Arial" charset="0"/>
              </a:rPr>
              <a:t>architecture</a:t>
            </a:r>
          </a:p>
          <a:p>
            <a:pPr lvl="1">
              <a:buFont typeface="Symbol" pitchFamily="18" charset="2"/>
              <a:buChar char="Þ"/>
            </a:pPr>
            <a:r>
              <a:rPr lang="en-US" sz="2400" dirty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Large scale Grid/Cloud computations: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dirty="0" smtClean="0">
                <a:cs typeface="Arial" charset="0"/>
              </a:rPr>
              <a:t>Multicast and </a:t>
            </a:r>
            <a:r>
              <a:rPr lang="en-US" sz="2000" dirty="0" err="1" smtClean="0">
                <a:cs typeface="Arial" charset="0"/>
              </a:rPr>
              <a:t>gathercast</a:t>
            </a:r>
            <a:r>
              <a:rPr lang="en-US" sz="2000" dirty="0" smtClean="0">
                <a:cs typeface="Arial" charset="0"/>
              </a:rPr>
              <a:t> interfaces</a:t>
            </a:r>
            <a:endParaRPr lang="en-US" sz="2000" dirty="0">
              <a:cs typeface="Arial" charset="0"/>
            </a:endParaRPr>
          </a:p>
          <a:p>
            <a:pPr lvl="1">
              <a:buFont typeface="Symbol" pitchFamily="18" charset="2"/>
              <a:buChar char="Þ"/>
            </a:pPr>
            <a:r>
              <a:rPr lang="en-US" sz="2400" dirty="0">
                <a:cs typeface="Arial" charset="0"/>
              </a:rPr>
              <a:t> Asynchrony of computation : </a:t>
            </a:r>
          </a:p>
          <a:p>
            <a:pPr lvl="1">
              <a:buFont typeface="Symbol" pitchFamily="18" charset="2"/>
              <a:buNone/>
            </a:pPr>
            <a:r>
              <a:rPr lang="en-US" sz="2400" dirty="0">
                <a:cs typeface="Arial" charset="0"/>
              </a:rPr>
              <a:t> 	 Remote Calls are non-blocking</a:t>
            </a:r>
          </a:p>
          <a:p>
            <a:pPr lvl="1">
              <a:buFont typeface="Symbol" pitchFamily="18" charset="2"/>
              <a:buNone/>
            </a:pPr>
            <a:r>
              <a:rPr lang="en-US" sz="2400" dirty="0">
                <a:cs typeface="Arial" charset="0"/>
              </a:rPr>
              <a:t>    </a:t>
            </a:r>
            <a:r>
              <a:rPr lang="en-US" sz="2400" dirty="0" smtClean="0">
                <a:cs typeface="Arial" charset="0"/>
              </a:rPr>
              <a:t>Notion </a:t>
            </a:r>
            <a:r>
              <a:rPr lang="en-US" sz="2400" dirty="0">
                <a:cs typeface="Arial" charset="0"/>
              </a:rPr>
              <a:t>of Future Objects</a:t>
            </a:r>
            <a:r>
              <a:rPr lang="en-US" sz="2400" dirty="0" smtClean="0">
                <a:cs typeface="Arial" charset="0"/>
              </a:rPr>
              <a:t>.</a:t>
            </a:r>
            <a:endParaRPr lang="en-US" sz="2000" dirty="0"/>
          </a:p>
          <a:p>
            <a:pPr lvl="1">
              <a:buFont typeface="Symbol" pitchFamily="18" charset="2"/>
              <a:buNone/>
            </a:pPr>
            <a:endParaRPr lang="en-US" sz="2400" dirty="0">
              <a:cs typeface="Arial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Separation of concerns in GCM architecture </a:t>
            </a:r>
            <a:endParaRPr lang="fr-FR" sz="3200" b="1" kern="1200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5"/>
          <p:cNvSpPr txBox="1">
            <a:spLocks noGrp="1"/>
          </p:cNvSpPr>
          <p:nvPr>
            <p:ph idx="1"/>
          </p:nvPr>
        </p:nvSpPr>
        <p:spPr>
          <a:xfrm>
            <a:off x="415791" y="1883208"/>
            <a:ext cx="4201504" cy="42288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800000"/>
                </a:solidFill>
                <a:latin typeface="+mj-lt"/>
              </a:rPr>
              <a:t>Content</a:t>
            </a:r>
            <a:r>
              <a:rPr lang="en-US" sz="2800" dirty="0" smtClean="0">
                <a:latin typeface="+mj-lt"/>
              </a:rPr>
              <a:t>: responsible for business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800000"/>
                </a:solidFill>
                <a:latin typeface="+mj-lt"/>
              </a:rPr>
              <a:t>Membrane</a:t>
            </a:r>
            <a:r>
              <a:rPr lang="en-US" sz="2800" dirty="0" smtClean="0">
                <a:latin typeface="+mj-lt"/>
              </a:rPr>
              <a:t>: responsible for control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Functional and non-functional </a:t>
            </a:r>
            <a:r>
              <a:rPr lang="en-US" sz="2800" dirty="0" smtClean="0">
                <a:solidFill>
                  <a:srgbClr val="800000"/>
                </a:solidFill>
                <a:latin typeface="+mj-lt"/>
              </a:rPr>
              <a:t>interfaces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Business logic and control part can be </a:t>
            </a:r>
            <a:r>
              <a:rPr lang="en-US" sz="2800" dirty="0" smtClean="0">
                <a:solidFill>
                  <a:srgbClr val="800000"/>
                </a:solidFill>
                <a:latin typeface="+mj-lt"/>
              </a:rPr>
              <a:t>designed separately</a:t>
            </a:r>
            <a:endParaRPr lang="en-US" sz="2800" dirty="0">
              <a:solidFill>
                <a:srgbClr val="800000"/>
              </a:solidFill>
              <a:latin typeface="+mj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66" y="1834840"/>
            <a:ext cx="3685663" cy="4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792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Fractal/GCM : controllers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844824"/>
            <a:ext cx="5122912" cy="4137025"/>
          </a:xfrm>
        </p:spPr>
        <p:txBody>
          <a:bodyPr/>
          <a:lstStyle/>
          <a:p>
            <a:r>
              <a:rPr lang="en-US" sz="2400" dirty="0" smtClean="0"/>
              <a:t>Control</a:t>
            </a:r>
            <a:endParaRPr lang="en-US" sz="2400" dirty="0"/>
          </a:p>
          <a:p>
            <a:pPr lvl="1"/>
            <a:r>
              <a:rPr lang="en-US" sz="2000" dirty="0"/>
              <a:t>Non functional (technical) properties</a:t>
            </a:r>
          </a:p>
          <a:p>
            <a:pPr lvl="1"/>
            <a:r>
              <a:rPr lang="en-US" sz="2000" dirty="0"/>
              <a:t>Implemented in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membrane</a:t>
            </a:r>
          </a:p>
          <a:p>
            <a:pPr lvl="1"/>
            <a:r>
              <a:rPr lang="en-US" sz="2000" dirty="0"/>
              <a:t>Made of a set of controllers</a:t>
            </a:r>
          </a:p>
          <a:p>
            <a:pPr lvl="1"/>
            <a:r>
              <a:rPr lang="en-US" sz="2000" dirty="0"/>
              <a:t>E.g. security, transaction, persistence, start/stop, naming, </a:t>
            </a:r>
            <a:r>
              <a:rPr lang="en-US" sz="2000" dirty="0" err="1"/>
              <a:t>autonomicity</a:t>
            </a:r>
            <a:endParaRPr lang="en-US" sz="2000" dirty="0"/>
          </a:p>
          <a:p>
            <a:pPr lvl="1"/>
            <a:r>
              <a:rPr lang="en-US" sz="2000" dirty="0"/>
              <a:t>Controllers accessible through a control interface</a:t>
            </a:r>
          </a:p>
          <a:p>
            <a:pPr lvl="1"/>
            <a:r>
              <a:rPr lang="en-US" sz="2000" dirty="0"/>
              <a:t>Controllers and membranes are open</a:t>
            </a:r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968" y="1201308"/>
            <a:ext cx="3635375" cy="25527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63890" y="4236763"/>
            <a:ext cx="3240360" cy="20725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Predefined :</a:t>
            </a:r>
            <a:endParaRPr lang="en-US" sz="2000" dirty="0" smtClean="0">
              <a:latin typeface="+mn-lt"/>
            </a:endParaRP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en-US" sz="2000" dirty="0" smtClean="0">
                <a:latin typeface="+mn-lt"/>
              </a:rPr>
              <a:t>Life-cycle</a:t>
            </a:r>
            <a:endParaRPr lang="en-US" sz="2000" dirty="0">
              <a:latin typeface="+mn-lt"/>
            </a:endParaRP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latin typeface="+mn-lt"/>
              </a:rPr>
              <a:t>Binding controller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latin typeface="+mn-lt"/>
              </a:rPr>
              <a:t>Attribute controller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latin typeface="+mn-lt"/>
              </a:rPr>
              <a:t>Content controller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699125" cy="850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GCM: components for controllers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84313"/>
            <a:ext cx="4978400" cy="4713287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/>
              <a:t>“Componentize” the membrane</a:t>
            </a:r>
            <a:r>
              <a:rPr lang="en-US" sz="2400"/>
              <a:t>:</a:t>
            </a:r>
          </a:p>
          <a:p>
            <a:r>
              <a:rPr lang="en-US" sz="2400"/>
              <a:t>Build controllers in a structured way</a:t>
            </a:r>
          </a:p>
          <a:p>
            <a:r>
              <a:rPr lang="en-US" sz="2400"/>
              <a:t>Reuse of controller       components</a:t>
            </a:r>
          </a:p>
          <a:p>
            <a:r>
              <a:rPr lang="en-US" sz="2400"/>
              <a:t>Applications: control components for self-optimization, self-healing,      self-configuring,         interceptors for encryption, authentication, …</a:t>
            </a:r>
          </a:p>
        </p:txBody>
      </p:sp>
      <p:pic>
        <p:nvPicPr>
          <p:cNvPr id="366596" name="Picture 4" descr="PosterPa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49500"/>
            <a:ext cx="6002337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65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381250" cy="167163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7" name="ZoneTexte 69"/>
          <p:cNvSpPr txBox="1"/>
          <p:nvPr/>
        </p:nvSpPr>
        <p:spPr>
          <a:xfrm>
            <a:off x="169863" y="5640990"/>
            <a:ext cx="8581261" cy="1048135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/>
            <a:r>
              <a:rPr kumimoji="1" lang="fr-FR" sz="2000" b="1" dirty="0" smtClean="0">
                <a:latin typeface="Lucida Grande CE"/>
                <a:cs typeface="Lucida Grande CE"/>
              </a:rPr>
              <a:t>Membrane and </a:t>
            </a:r>
            <a:r>
              <a:rPr kumimoji="1" lang="fr-FR" sz="2000" b="1" dirty="0" err="1" smtClean="0">
                <a:latin typeface="Lucida Grande CE"/>
                <a:cs typeface="Lucida Grande CE"/>
              </a:rPr>
              <a:t>controllers</a:t>
            </a:r>
            <a:r>
              <a:rPr kumimoji="1" lang="fr-FR" sz="2000" b="1" dirty="0" smtClean="0">
                <a:latin typeface="Lucida Grande CE"/>
                <a:cs typeface="Lucida Grande CE"/>
              </a:rPr>
              <a:t>: </a:t>
            </a:r>
          </a:p>
          <a:p>
            <a:pPr algn="ctr"/>
            <a:r>
              <a:rPr kumimoji="1" lang="fr-FR" sz="2400" b="1" dirty="0" smtClean="0">
                <a:latin typeface="Lucida Grande CE"/>
                <a:cs typeface="Lucida Grande CE"/>
              </a:rPr>
              <a:t>A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way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to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improve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Separation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of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concerns</a:t>
            </a:r>
            <a:endParaRPr kumimoji="1" lang="fr-FR" sz="2400" b="1" dirty="0">
              <a:latin typeface="Lucida Grande CE"/>
              <a:cs typeface="Lucida Grande 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586" name="Picture 2" descr="Mx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349500"/>
            <a:ext cx="6659562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1587" name="Rectangle 3"/>
          <p:cNvSpPr>
            <a:spLocks noGrp="1" noChangeArrowheads="1"/>
          </p:cNvSpPr>
          <p:nvPr>
            <p:ph type="title"/>
          </p:nvPr>
        </p:nvSpPr>
        <p:spPr>
          <a:xfrm>
            <a:off x="661988" y="320675"/>
            <a:ext cx="7721600" cy="79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GCM: </a:t>
            </a:r>
            <a:r>
              <a:rPr lang="en-US" sz="3200" b="1" kern="1200" dirty="0" err="1">
                <a:solidFill>
                  <a:srgbClr val="0070C0"/>
                </a:solidFill>
              </a:rPr>
              <a:t>NxM</a:t>
            </a:r>
            <a:r>
              <a:rPr lang="en-US" sz="3200" b="1" kern="1200" dirty="0">
                <a:solidFill>
                  <a:srgbClr val="0070C0"/>
                </a:solidFill>
              </a:rPr>
              <a:t> communication</a:t>
            </a:r>
          </a:p>
        </p:txBody>
      </p:sp>
      <p:sp>
        <p:nvSpPr>
          <p:cNvPr id="4515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7721600" cy="1439862"/>
          </a:xfrm>
        </p:spPr>
        <p:txBody>
          <a:bodyPr/>
          <a:lstStyle/>
          <a:p>
            <a:r>
              <a:rPr lang="en-US" sz="2400"/>
              <a:t>1 to N = multicast / broadcast / scatter</a:t>
            </a:r>
          </a:p>
          <a:p>
            <a:r>
              <a:rPr lang="en-US" sz="2400"/>
              <a:t>N to 1 bindings = gathercast</a:t>
            </a:r>
          </a:p>
          <a:p>
            <a:r>
              <a:rPr lang="en-US" sz="2400"/>
              <a:t>Attach a behaviour (policy) to these interfaces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6" name="ZoneTexte 69"/>
          <p:cNvSpPr txBox="1"/>
          <p:nvPr/>
        </p:nvSpPr>
        <p:spPr>
          <a:xfrm>
            <a:off x="169863" y="4653136"/>
            <a:ext cx="8794625" cy="203599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kumimoji="1" lang="fr-FR" sz="2000" b="1" dirty="0" smtClean="0">
                <a:latin typeface="Lucida Grande CE"/>
                <a:cs typeface="Lucida Grande CE"/>
              </a:rPr>
              <a:t>Group architecture and communication </a:t>
            </a:r>
            <a:r>
              <a:rPr kumimoji="1" lang="fr-FR" sz="2000" b="1" dirty="0" err="1" smtClean="0">
                <a:latin typeface="Lucida Grande CE"/>
                <a:cs typeface="Lucida Grande CE"/>
              </a:rPr>
              <a:t>policies</a:t>
            </a:r>
            <a:r>
              <a:rPr kumimoji="1" lang="fr-FR" sz="2000" b="1" dirty="0" smtClean="0">
                <a:latin typeface="Lucida Grande CE"/>
                <a:cs typeface="Lucida Grande CE"/>
              </a:rPr>
              <a:t>: </a:t>
            </a:r>
          </a:p>
          <a:p>
            <a:pPr algn="ctr"/>
            <a:r>
              <a:rPr kumimoji="1" lang="fr-FR" sz="2400" b="1" dirty="0" err="1" smtClean="0">
                <a:latin typeface="Lucida Grande CE"/>
                <a:cs typeface="Lucida Grande CE"/>
              </a:rPr>
              <a:t>Allows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for (high performance) </a:t>
            </a:r>
          </a:p>
          <a:p>
            <a:pPr algn="ctr">
              <a:spcAft>
                <a:spcPts val="1200"/>
              </a:spcAft>
            </a:pPr>
            <a:r>
              <a:rPr kumimoji="1" lang="fr-FR" sz="2400" b="1" dirty="0" err="1" smtClean="0">
                <a:latin typeface="Lucida Grande CE"/>
                <a:cs typeface="Lucida Grande CE"/>
              </a:rPr>
              <a:t>very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large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scale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applications,</a:t>
            </a:r>
          </a:p>
          <a:p>
            <a:pPr algn="ctr"/>
            <a:r>
              <a:rPr kumimoji="1" lang="fr-FR" sz="2400" b="1" dirty="0" err="1" smtClean="0">
                <a:latin typeface="Lucida Grande CE"/>
                <a:cs typeface="Lucida Grande CE"/>
              </a:rPr>
              <a:t>With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easy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and portable architecture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specification</a:t>
            </a:r>
            <a:endParaRPr kumimoji="1" lang="fr-FR" sz="2400" b="1" dirty="0">
              <a:latin typeface="Lucida Grande CE"/>
              <a:cs typeface="Lucida Grande CE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dirty="0">
                <a:solidFill>
                  <a:srgbClr val="0070C0"/>
                </a:solidFill>
              </a:rPr>
              <a:t>Summary</a:t>
            </a:r>
            <a:endParaRPr lang="fr-FR" sz="3600" b="1" kern="1200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Developing large-scale distributed applications is not so easy…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Formalisms and concepts 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Component-based architecture provides structure, composition, reuse, separation of concerns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GCM addresses: distribution and asynchronous communication; large-scale parallel computation; </a:t>
            </a:r>
            <a:r>
              <a:rPr lang="en-US" sz="2000" dirty="0" err="1" smtClean="0"/>
              <a:t>dyamic</a:t>
            </a:r>
            <a:r>
              <a:rPr lang="en-US" sz="2000" dirty="0" smtClean="0"/>
              <a:t> reconfiguration; monitoring, </a:t>
            </a:r>
            <a:r>
              <a:rPr lang="en-US" sz="2000" dirty="0" err="1" smtClean="0"/>
              <a:t>autonomicity</a:t>
            </a:r>
            <a:r>
              <a:rPr lang="en-US" sz="2000" dirty="0" smtClean="0"/>
              <a:t>.</a:t>
            </a:r>
          </a:p>
          <a:p>
            <a:pPr marL="914400" lvl="1" indent="-514350">
              <a:buFont typeface="+mj-lt"/>
              <a:buAutoNum type="alphaLcParenR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ea typeface="+mn-ea"/>
                <a:cs typeface="+mn-cs"/>
              </a:rPr>
              <a:t>Tools ?</a:t>
            </a:r>
            <a:endParaRPr lang="en-US" sz="2400" dirty="0">
              <a:ea typeface="+mn-ea"/>
              <a:cs typeface="+mn-cs"/>
            </a:endParaRPr>
          </a:p>
          <a:p>
            <a:pPr marL="914400" lvl="1" indent="-514350">
              <a:buFont typeface="+mj-lt"/>
              <a:buAutoNum type="alphaLcParenR"/>
            </a:pPr>
            <a:endParaRPr lang="fr-FR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8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AGENDA (part 1)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484784"/>
            <a:ext cx="8424862" cy="4752975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Context and Motivation: 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short introduction to (safe) component-based applications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academic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and industrial examples: 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algorithms;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distributed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resiliant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industrial infrastructure;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QoS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-aware elastic architecture for Cloud applications </a:t>
            </a:r>
          </a:p>
          <a:p>
            <a:pPr marL="457200" indent="-457200" algn="l">
              <a:buAutoNum type="arabicParenR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Formal Methods and Component models: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Vocabulary and 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context: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081088" lvl="3" algn="l"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specification, modeling, testing, verification…: Formal methods in the design flow of distributed/embedded systems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Fractal/GCM: a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component-based programming model for safe distributed applications </a:t>
            </a:r>
          </a:p>
          <a:p>
            <a:pPr marL="457200" indent="-457200" algn="l">
              <a:buAutoNum type="arabicParenR"/>
            </a:pPr>
            <a:r>
              <a:rPr lang="fr-FR" sz="2400" dirty="0" smtClean="0"/>
              <a:t>VCE (</a:t>
            </a:r>
            <a:r>
              <a:rPr lang="fr-FR" sz="2400" dirty="0" err="1" smtClean="0"/>
              <a:t>VerCors</a:t>
            </a:r>
            <a:r>
              <a:rPr lang="fr-FR" sz="2400" dirty="0" smtClean="0"/>
              <a:t> Component Editor): </a:t>
            </a:r>
            <a:r>
              <a:rPr lang="fr-FR" sz="1800" dirty="0"/>
              <a:t>a model-</a:t>
            </a:r>
            <a:r>
              <a:rPr lang="fr-FR" sz="1800" dirty="0" err="1"/>
              <a:t>driven</a:t>
            </a:r>
            <a:r>
              <a:rPr lang="fr-FR" sz="1800" dirty="0"/>
              <a:t> </a:t>
            </a:r>
            <a:r>
              <a:rPr lang="fr-FR" sz="1800" dirty="0" err="1"/>
              <a:t>specification</a:t>
            </a:r>
            <a:r>
              <a:rPr lang="fr-FR" sz="1800" dirty="0"/>
              <a:t> </a:t>
            </a:r>
            <a:r>
              <a:rPr lang="fr-FR" sz="1800" dirty="0" err="1"/>
              <a:t>environment</a:t>
            </a:r>
            <a:r>
              <a:rPr lang="fr-FR" sz="1800" dirty="0"/>
              <a:t> for </a:t>
            </a:r>
            <a:r>
              <a:rPr lang="fr-FR" sz="1800" dirty="0" smtClean="0"/>
              <a:t>GCM.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608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8" y="320675"/>
            <a:ext cx="7721600" cy="79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GCM high level specifications: 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The VCE tool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4548" name="Picture 4" descr="vce-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271588"/>
            <a:ext cx="7637463" cy="55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AGENDA (part 1)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484784"/>
            <a:ext cx="8424862" cy="4752975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en-US" sz="2400" dirty="0" smtClean="0"/>
              <a:t>Context and Motivation: 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2000" dirty="0" smtClean="0"/>
              <a:t>A short introduction to (safe) component-based applications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academic </a:t>
            </a:r>
            <a:r>
              <a:rPr lang="en-US" sz="1800" dirty="0"/>
              <a:t>and industrial examples: </a:t>
            </a:r>
            <a:endParaRPr lang="en-US" sz="1800" dirty="0" smtClean="0"/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Distributed </a:t>
            </a:r>
            <a:r>
              <a:rPr lang="en-US" sz="1800" dirty="0"/>
              <a:t>algorithms;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distributed </a:t>
            </a:r>
            <a:r>
              <a:rPr lang="en-US" sz="1800" dirty="0" err="1"/>
              <a:t>resiliant</a:t>
            </a:r>
            <a:r>
              <a:rPr lang="en-US" sz="1800" dirty="0"/>
              <a:t> industrial infrastructure;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US" sz="1800" dirty="0" err="1"/>
              <a:t>QoS</a:t>
            </a:r>
            <a:r>
              <a:rPr lang="en-US" sz="1800" dirty="0"/>
              <a:t>-aware elastic architecture for Cloud applications </a:t>
            </a:r>
          </a:p>
          <a:p>
            <a:pPr marL="457200" indent="-457200" algn="l">
              <a:buAutoNum type="arabicParenR"/>
            </a:pPr>
            <a:r>
              <a:rPr lang="en-US" sz="2400" dirty="0" smtClean="0"/>
              <a:t>Formal Methods and Component models: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/>
              <a:t>Vocabulary and </a:t>
            </a:r>
            <a:r>
              <a:rPr lang="en-US" sz="1800" dirty="0" smtClean="0"/>
              <a:t>context:</a:t>
            </a:r>
            <a:endParaRPr lang="en-US" sz="1800" dirty="0"/>
          </a:p>
          <a:p>
            <a:pPr marL="1081088" lvl="3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800" dirty="0"/>
              <a:t>specification, modeling, testing, verification…: Formal methods in the design flow of distributed/embedded systems</a:t>
            </a:r>
          </a:p>
          <a:p>
            <a:pPr marL="914400" lvl="1" indent="-457200" algn="l">
              <a:buFont typeface="Wingdings" panose="05000000000000000000" pitchFamily="2" charset="2"/>
              <a:buChar char="Ø"/>
            </a:pPr>
            <a:r>
              <a:rPr lang="en-US" sz="1800" dirty="0" smtClean="0"/>
              <a:t>Fractal/GCM: a </a:t>
            </a:r>
            <a:r>
              <a:rPr lang="en-US" sz="1800" dirty="0"/>
              <a:t>component-based programming model for safe distributed applications </a:t>
            </a:r>
          </a:p>
          <a:p>
            <a:pPr marL="457200" indent="-457200" algn="l">
              <a:buAutoNum type="arabicParenR"/>
            </a:pPr>
            <a:r>
              <a:rPr lang="fr-FR" sz="2400" dirty="0" smtClean="0"/>
              <a:t>VCE (</a:t>
            </a:r>
            <a:r>
              <a:rPr lang="fr-FR" sz="2400" dirty="0" err="1" smtClean="0"/>
              <a:t>VerCors</a:t>
            </a:r>
            <a:r>
              <a:rPr lang="fr-FR" sz="2400" dirty="0" smtClean="0"/>
              <a:t> Component Editor): </a:t>
            </a:r>
            <a:r>
              <a:rPr lang="fr-FR" sz="1800" dirty="0"/>
              <a:t>a model-</a:t>
            </a:r>
            <a:r>
              <a:rPr lang="fr-FR" sz="1800" dirty="0" err="1"/>
              <a:t>driven</a:t>
            </a:r>
            <a:r>
              <a:rPr lang="fr-FR" sz="1800" dirty="0"/>
              <a:t> </a:t>
            </a:r>
            <a:r>
              <a:rPr lang="fr-FR" sz="1800" dirty="0" err="1"/>
              <a:t>specification</a:t>
            </a:r>
            <a:r>
              <a:rPr lang="fr-FR" sz="1800" dirty="0"/>
              <a:t> </a:t>
            </a:r>
            <a:r>
              <a:rPr lang="fr-FR" sz="1800" dirty="0" err="1"/>
              <a:t>environment</a:t>
            </a:r>
            <a:r>
              <a:rPr lang="fr-FR" sz="1800" dirty="0"/>
              <a:t> for </a:t>
            </a:r>
            <a:r>
              <a:rPr lang="fr-FR" sz="1800" dirty="0" smtClean="0"/>
              <a:t>GCM.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088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8" y="320675"/>
            <a:ext cx="7721600" cy="79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Model-checking applications: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The </a:t>
            </a:r>
            <a:r>
              <a:rPr lang="en-US" sz="3200" b="1" kern="1200" dirty="0" err="1">
                <a:solidFill>
                  <a:srgbClr val="0070C0"/>
                </a:solidFill>
              </a:rPr>
              <a:t>Vercors</a:t>
            </a:r>
            <a:r>
              <a:rPr lang="en-US" sz="3200" b="1" kern="1200" dirty="0">
                <a:solidFill>
                  <a:srgbClr val="0070C0"/>
                </a:solidFill>
              </a:rPr>
              <a:t> platform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71040"/>
            <a:ext cx="8820472" cy="452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65"/>
          <p:cNvGrpSpPr>
            <a:grpSpLocks/>
          </p:cNvGrpSpPr>
          <p:nvPr/>
        </p:nvGrpSpPr>
        <p:grpSpPr bwMode="auto">
          <a:xfrm>
            <a:off x="611560" y="2204866"/>
            <a:ext cx="1665288" cy="1435026"/>
            <a:chOff x="22" y="3657"/>
            <a:chExt cx="1049" cy="405"/>
          </a:xfrm>
        </p:grpSpPr>
        <p:sp>
          <p:nvSpPr>
            <p:cNvPr id="8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63"/>
            <p:cNvSpPr txBox="1">
              <a:spLocks noChangeArrowheads="1"/>
            </p:cNvSpPr>
            <p:nvPr/>
          </p:nvSpPr>
          <p:spPr bwMode="auto">
            <a:xfrm>
              <a:off x="85" y="3739"/>
              <a:ext cx="971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Specification: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Graphical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editors</a:t>
              </a:r>
              <a:endParaRPr lang="fr-FR" b="1" dirty="0">
                <a:solidFill>
                  <a:srgbClr val="FF3300"/>
                </a:solidFill>
              </a:endParaRPr>
            </a:p>
          </p:txBody>
        </p:sp>
      </p:grpSp>
      <p:grpSp>
        <p:nvGrpSpPr>
          <p:cNvPr id="9" name="Group 65"/>
          <p:cNvGrpSpPr>
            <a:grpSpLocks/>
          </p:cNvGrpSpPr>
          <p:nvPr/>
        </p:nvGrpSpPr>
        <p:grpSpPr bwMode="auto">
          <a:xfrm>
            <a:off x="3108028" y="3639892"/>
            <a:ext cx="1665288" cy="1438569"/>
            <a:chOff x="22" y="3657"/>
            <a:chExt cx="1049" cy="406"/>
          </a:xfrm>
        </p:grpSpPr>
        <p:sp>
          <p:nvSpPr>
            <p:cNvPr id="10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63"/>
            <p:cNvSpPr txBox="1">
              <a:spLocks noChangeArrowheads="1"/>
            </p:cNvSpPr>
            <p:nvPr/>
          </p:nvSpPr>
          <p:spPr bwMode="auto">
            <a:xfrm>
              <a:off x="85" y="3689"/>
              <a:ext cx="971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Generation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Of the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Semantic model</a:t>
              </a:r>
            </a:p>
          </p:txBody>
        </p:sp>
      </p:grpSp>
      <p:grpSp>
        <p:nvGrpSpPr>
          <p:cNvPr id="13" name="Group 65"/>
          <p:cNvGrpSpPr>
            <a:grpSpLocks/>
          </p:cNvGrpSpPr>
          <p:nvPr/>
        </p:nvGrpSpPr>
        <p:grpSpPr bwMode="auto">
          <a:xfrm>
            <a:off x="6948264" y="4146312"/>
            <a:ext cx="1800200" cy="721926"/>
            <a:chOff x="22" y="3657"/>
            <a:chExt cx="1049" cy="405"/>
          </a:xfrm>
        </p:grpSpPr>
        <p:sp>
          <p:nvSpPr>
            <p:cNvPr id="14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solidFill>
              <a:srgbClr val="FFFF00">
                <a:alpha val="79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85" y="3696"/>
              <a:ext cx="971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Model Checking</a:t>
              </a:r>
            </a:p>
          </p:txBody>
        </p: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6156176" y="1482951"/>
            <a:ext cx="2689439" cy="1010698"/>
            <a:chOff x="22" y="3657"/>
            <a:chExt cx="1049" cy="567"/>
          </a:xfrm>
        </p:grpSpPr>
        <p:sp>
          <p:nvSpPr>
            <p:cNvPr id="17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86"/>
            </a:xfrm>
            <a:prstGeom prst="ellipse">
              <a:avLst/>
            </a:prstGeom>
            <a:solidFill>
              <a:srgbClr val="FFFF00">
                <a:alpha val="79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Text Box 63"/>
            <p:cNvSpPr txBox="1">
              <a:spLocks noChangeArrowheads="1"/>
            </p:cNvSpPr>
            <p:nvPr/>
          </p:nvSpPr>
          <p:spPr bwMode="auto">
            <a:xfrm>
              <a:off x="85" y="3689"/>
              <a:ext cx="971" cy="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(partial)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Code 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6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An Eclipse / Sirius environment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11" y="1176846"/>
            <a:ext cx="7470629" cy="56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kern="1200" dirty="0">
                <a:solidFill>
                  <a:srgbClr val="0070C0"/>
                </a:solidFill>
              </a:rPr>
              <a:t>The graphical formalisms: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(1)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GCM full ADL, with full componentized membrane, and multicast/</a:t>
            </a:r>
            <a:r>
              <a:rPr lang="en-US" sz="2800" dirty="0" err="1" smtClean="0"/>
              <a:t>gathercast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92896"/>
            <a:ext cx="5688632" cy="43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The graphical formalisms: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(2)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UML class diagram, for interface signatures, and primitive component implementation class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3277651"/>
            <a:ext cx="8717672" cy="21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The graphical formalisms: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(3) </a:t>
            </a:r>
            <a:r>
              <a:rPr lang="en-US" sz="3200" b="1" kern="1200" dirty="0" smtClean="0">
                <a:solidFill>
                  <a:srgbClr val="0070C0"/>
                </a:solidFill>
              </a:rPr>
              <a:t>data-types</a:t>
            </a:r>
            <a:endParaRPr lang="en-US" sz="3200" b="1" kern="1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2816"/>
            <a:ext cx="4248472" cy="4353347"/>
          </a:xfrm>
        </p:spPr>
        <p:txBody>
          <a:bodyPr/>
          <a:lstStyle/>
          <a:p>
            <a:r>
              <a:rPr lang="en-US" sz="2400" dirty="0" smtClean="0"/>
              <a:t>First order types: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smtClean="0"/>
              <a:t>Boolean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smtClean="0"/>
              <a:t>Integer and interval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smtClean="0"/>
              <a:t>Enumeration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smtClean="0"/>
              <a:t>Record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smtClean="0"/>
              <a:t>Array (not in this version)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514350" indent="-457200"/>
            <a:r>
              <a:rPr lang="en-US" sz="2400" dirty="0" smtClean="0"/>
              <a:t>Rational:</a:t>
            </a:r>
          </a:p>
          <a:p>
            <a:pPr marL="914400" lvl="1" indent="-457200"/>
            <a:r>
              <a:rPr lang="en-US" sz="2000" dirty="0" smtClean="0">
                <a:solidFill>
                  <a:srgbClr val="0070C0"/>
                </a:solidFill>
              </a:rPr>
              <a:t>Can be easily abstracted into finite domains for model-checking purposes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60848"/>
            <a:ext cx="36766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The graphical formalisms: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 smtClean="0">
                <a:solidFill>
                  <a:srgbClr val="0070C0"/>
                </a:solidFill>
              </a:rPr>
              <a:t>(4) </a:t>
            </a:r>
            <a:r>
              <a:rPr lang="en-US" sz="3200" b="1" kern="1200" dirty="0">
                <a:solidFill>
                  <a:srgbClr val="0070C0"/>
                </a:solidFill>
              </a:rPr>
              <a:t>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r>
              <a:rPr lang="en-US" sz="2800" dirty="0" smtClean="0"/>
              <a:t>UML state machines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7" y="2276872"/>
            <a:ext cx="8161905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The graphical formalisms: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 smtClean="0">
                <a:solidFill>
                  <a:srgbClr val="0070C0"/>
                </a:solidFill>
              </a:rPr>
              <a:t>(5) action language</a:t>
            </a:r>
            <a:endParaRPr lang="en-US" sz="3200" b="1" kern="1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r>
              <a:rPr lang="en-US" sz="2800" dirty="0" smtClean="0"/>
              <a:t>The labels of transitions in State-machines express the interaction behavior between components.</a:t>
            </a:r>
          </a:p>
          <a:p>
            <a:r>
              <a:rPr lang="en-US" sz="2800" dirty="0" smtClean="0"/>
              <a:t>Goals:</a:t>
            </a:r>
          </a:p>
          <a:p>
            <a:pPr lvl="1"/>
            <a:r>
              <a:rPr lang="en-US" sz="2400" dirty="0" smtClean="0"/>
              <a:t> model generation: easily mapped to Labelled Transition Systems with data (</a:t>
            </a:r>
            <a:r>
              <a:rPr lang="en-US" sz="2400" dirty="0" err="1" smtClean="0"/>
              <a:t>pLTS</a:t>
            </a:r>
            <a:r>
              <a:rPr lang="en-US" sz="2400" dirty="0" smtClean="0"/>
              <a:t>), 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code generation: </a:t>
            </a:r>
          </a:p>
          <a:p>
            <a:pPr lvl="2"/>
            <a:r>
              <a:rPr lang="en-US" sz="2000" dirty="0" smtClean="0"/>
              <a:t>Mapped to Java code executable within the GCM/</a:t>
            </a:r>
            <a:r>
              <a:rPr lang="en-US" sz="2000" dirty="0" err="1" smtClean="0"/>
              <a:t>ProActive</a:t>
            </a:r>
            <a:r>
              <a:rPr lang="en-US" sz="2000" dirty="0" smtClean="0"/>
              <a:t> middleware</a:t>
            </a:r>
          </a:p>
          <a:p>
            <a:pPr lvl="2"/>
            <a:r>
              <a:rPr lang="en-US" sz="2000" dirty="0" smtClean="0"/>
              <a:t>Generated code is guaranteed to respect the proved (model-checked) properties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16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" y="4365104"/>
            <a:ext cx="4433795" cy="1872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The graphical formalisms: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 smtClean="0">
                <a:solidFill>
                  <a:srgbClr val="0070C0"/>
                </a:solidFill>
              </a:rPr>
              <a:t>(5) action language</a:t>
            </a:r>
            <a:endParaRPr lang="en-US" sz="3200" b="1" kern="1200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6" y="1628800"/>
            <a:ext cx="5010150" cy="4333875"/>
          </a:xfrm>
        </p:spPr>
      </p:pic>
      <p:sp>
        <p:nvSpPr>
          <p:cNvPr id="9" name="ZoneTexte 8"/>
          <p:cNvSpPr txBox="1"/>
          <p:nvPr/>
        </p:nvSpPr>
        <p:spPr>
          <a:xfrm>
            <a:off x="1331640" y="1700808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method Task1 on client interface C1</a:t>
            </a:r>
            <a:endParaRPr lang="fr-FR" dirty="0"/>
          </a:p>
        </p:txBody>
      </p:sp>
      <p:cxnSp>
        <p:nvCxnSpPr>
          <p:cNvPr id="11" name="Connecteur droit 10"/>
          <p:cNvCxnSpPr>
            <a:stCxn id="9" idx="3"/>
          </p:cNvCxnSpPr>
          <p:nvPr/>
        </p:nvCxnSpPr>
        <p:spPr>
          <a:xfrm>
            <a:off x="3707904" y="1993196"/>
            <a:ext cx="2088232" cy="29238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796136" y="2285583"/>
            <a:ext cx="432048" cy="279321"/>
          </a:xfrm>
          <a:prstGeom prst="line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043608" y="2780928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 result to local variable x</a:t>
            </a:r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3059832" y="3073315"/>
            <a:ext cx="23042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5364088" y="2895309"/>
            <a:ext cx="508248" cy="178007"/>
          </a:xfrm>
          <a:prstGeom prst="line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547664" y="354125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 x as a parameter</a:t>
            </a:r>
            <a:endParaRPr lang="fr-FR" dirty="0"/>
          </a:p>
        </p:txBody>
      </p:sp>
      <p:cxnSp>
        <p:nvCxnSpPr>
          <p:cNvPr id="25" name="Connecteur droit 24"/>
          <p:cNvCxnSpPr/>
          <p:nvPr/>
        </p:nvCxnSpPr>
        <p:spPr>
          <a:xfrm flipV="1">
            <a:off x="3923928" y="3688153"/>
            <a:ext cx="1948408" cy="223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5872336" y="3688154"/>
            <a:ext cx="508248" cy="342171"/>
          </a:xfrm>
          <a:prstGeom prst="line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Validity check,</a:t>
            </a:r>
            <a:br>
              <a:rPr lang="en-US" sz="3200" b="1" kern="1200" dirty="0">
                <a:solidFill>
                  <a:srgbClr val="0070C0"/>
                </a:solidFill>
              </a:rPr>
            </a:br>
            <a:r>
              <a:rPr lang="en-US" sz="3200" b="1" kern="1200" dirty="0">
                <a:solidFill>
                  <a:srgbClr val="0070C0"/>
                </a:solidFill>
              </a:rPr>
              <a:t>code &amp; model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r>
              <a:rPr lang="en-US" sz="2800" dirty="0" smtClean="0"/>
              <a:t>Semantic validity rules:</a:t>
            </a:r>
          </a:p>
          <a:p>
            <a:pPr lvl="1"/>
            <a:r>
              <a:rPr lang="en-US" sz="2400" dirty="0" smtClean="0"/>
              <a:t>Structural (components, bindings, interface roles)</a:t>
            </a:r>
          </a:p>
          <a:p>
            <a:pPr lvl="1"/>
            <a:r>
              <a:rPr lang="en-US" sz="2400" dirty="0" smtClean="0"/>
              <a:t>Typing (interface compatibility)</a:t>
            </a:r>
          </a:p>
          <a:p>
            <a:pPr lvl="1"/>
            <a:r>
              <a:rPr lang="en-US" sz="2400" dirty="0" smtClean="0"/>
              <a:t>Behavioral (variables/methods well-</a:t>
            </a:r>
            <a:r>
              <a:rPr lang="en-US" sz="2400" dirty="0" err="1" smtClean="0"/>
              <a:t>definedness</a:t>
            </a:r>
            <a:r>
              <a:rPr lang="en-US" sz="2400" dirty="0" smtClean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Guarantees generation of correct code:</a:t>
            </a:r>
          </a:p>
          <a:p>
            <a:pPr lvl="1"/>
            <a:r>
              <a:rPr lang="en-US" sz="2400" dirty="0" smtClean="0"/>
              <a:t>ADL file (for GCM/</a:t>
            </a:r>
            <a:r>
              <a:rPr lang="en-US" sz="2400" dirty="0" err="1" smtClean="0"/>
              <a:t>ProActive</a:t>
            </a:r>
            <a:r>
              <a:rPr lang="en-US" sz="2400" dirty="0" smtClean="0"/>
              <a:t> component factory)</a:t>
            </a:r>
          </a:p>
          <a:p>
            <a:pPr lvl="1"/>
            <a:r>
              <a:rPr lang="en-US" sz="2400" dirty="0" smtClean="0"/>
              <a:t>Behavior model (for model-checking)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2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Static validation in </a:t>
            </a:r>
            <a:r>
              <a:rPr lang="en-US" sz="3200" b="1" kern="1200" dirty="0" smtClean="0">
                <a:solidFill>
                  <a:srgbClr val="0070C0"/>
                </a:solidFill>
              </a:rPr>
              <a:t>VCE</a:t>
            </a:r>
            <a:endParaRPr lang="en-US" sz="3200" b="1" kern="1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867" y="1709377"/>
            <a:ext cx="4463546" cy="435133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Check </a:t>
            </a:r>
            <a:r>
              <a:rPr lang="en-US" sz="2400" dirty="0" smtClean="0">
                <a:latin typeface="Arial"/>
                <a:cs typeface="Arial"/>
              </a:rPr>
              <a:t>all</a:t>
            </a:r>
            <a:r>
              <a:rPr lang="ru-RU" sz="2400" dirty="0" smtClean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architecture validity </a:t>
            </a:r>
            <a:r>
              <a:rPr lang="en-US" sz="2400" dirty="0">
                <a:latin typeface="Arial"/>
                <a:cs typeface="Arial"/>
              </a:rPr>
              <a:t>the </a:t>
            </a:r>
            <a:r>
              <a:rPr lang="en-US" sz="2400" dirty="0" smtClean="0">
                <a:latin typeface="Arial"/>
                <a:cs typeface="Arial"/>
              </a:rPr>
              <a:t>constraints</a:t>
            </a:r>
            <a:endParaRPr lang="ru-RU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Use </a:t>
            </a:r>
            <a:r>
              <a:rPr lang="en-US" sz="2400" dirty="0" err="1">
                <a:latin typeface="Arial"/>
                <a:cs typeface="Arial"/>
              </a:rPr>
              <a:t>Acceleo</a:t>
            </a:r>
            <a:r>
              <a:rPr lang="en-US" sz="2400" dirty="0">
                <a:latin typeface="Arial"/>
                <a:cs typeface="Arial"/>
              </a:rPr>
              <a:t>, OCL and Java </a:t>
            </a:r>
            <a:r>
              <a:rPr lang="en-US" sz="2400" dirty="0" smtClean="0">
                <a:latin typeface="Arial"/>
                <a:cs typeface="Arial"/>
              </a:rPr>
              <a:t>Services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Inform user about the violation of constraints</a:t>
            </a:r>
          </a:p>
          <a:p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pic>
        <p:nvPicPr>
          <p:cNvPr id="3074" name="Picture 2" descr="C:\Users\okulankh\Downloads\pag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72" y="1553882"/>
            <a:ext cx="3832564" cy="47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89AF-6C10-4C99-BC46-8DA1863DCD8C}" type="slidenum">
              <a:rPr lang="en-US" altLang="fr-FR"/>
              <a:pPr/>
              <a:t>6</a:t>
            </a:fld>
            <a:endParaRPr lang="en-US" altLang="fr-FR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0201"/>
            <a:ext cx="9144000" cy="1027113"/>
          </a:xfrm>
        </p:spPr>
        <p:txBody>
          <a:bodyPr/>
          <a:lstStyle/>
          <a:p>
            <a:r>
              <a:rPr lang="en-US" sz="4000" b="1" dirty="0">
                <a:solidFill>
                  <a:srgbClr val="0070C0"/>
                </a:solidFill>
              </a:rPr>
              <a:t>Distributed Components</a:t>
            </a:r>
            <a:r>
              <a:rPr lang="en-US" altLang="fr-FR" sz="2800" dirty="0" smtClean="0"/>
              <a:t>…</a:t>
            </a:r>
            <a:r>
              <a:rPr lang="en-US" altLang="fr-FR" sz="2800" dirty="0"/>
              <a:t/>
            </a:r>
            <a:br>
              <a:rPr lang="en-US" altLang="fr-FR" sz="2800" dirty="0"/>
            </a:br>
            <a:r>
              <a:rPr lang="en-US" altLang="fr-FR" sz="2800" dirty="0">
                <a:solidFill>
                  <a:schemeClr val="tx2"/>
                </a:solidFill>
              </a:rPr>
              <a:t>Specification and Verification </a:t>
            </a:r>
            <a:r>
              <a:rPr lang="fr-FR" altLang="fr-FR" sz="2800" dirty="0">
                <a:solidFill>
                  <a:schemeClr val="tx2"/>
                </a:solidFill>
              </a:rPr>
              <a:t>for </a:t>
            </a:r>
            <a:r>
              <a:rPr lang="fr-FR" altLang="fr-FR" sz="2800" dirty="0" err="1">
                <a:solidFill>
                  <a:schemeClr val="tx2"/>
                </a:solidFill>
              </a:rPr>
              <a:t>distributed</a:t>
            </a:r>
            <a:r>
              <a:rPr lang="fr-FR" altLang="fr-FR" sz="2800" dirty="0">
                <a:solidFill>
                  <a:schemeClr val="tx2"/>
                </a:solidFill>
              </a:rPr>
              <a:t> applications</a:t>
            </a:r>
            <a:r>
              <a:rPr lang="fr-FR" altLang="fr-FR" sz="3200" dirty="0">
                <a:solidFill>
                  <a:schemeClr val="tx2"/>
                </a:solidFill>
              </a:rPr>
              <a:t> </a:t>
            </a:r>
            <a:endParaRPr lang="en-US" altLang="fr-FR" sz="3200" dirty="0"/>
          </a:p>
        </p:txBody>
      </p:sp>
      <p:sp>
        <p:nvSpPr>
          <p:cNvPr id="696362" name="Rectangle 42"/>
          <p:cNvSpPr>
            <a:spLocks noGrp="1" noChangeArrowheads="1"/>
          </p:cNvSpPr>
          <p:nvPr>
            <p:ph type="body" idx="1"/>
          </p:nvPr>
        </p:nvSpPr>
        <p:spPr>
          <a:xfrm>
            <a:off x="2659945" y="2414589"/>
            <a:ext cx="3128433" cy="528637"/>
          </a:xfrm>
        </p:spPr>
        <p:txBody>
          <a:bodyPr/>
          <a:lstStyle/>
          <a:p>
            <a:r>
              <a:rPr lang="fr-FR" altLang="fr-FR" sz="2200" b="1">
                <a:solidFill>
                  <a:schemeClr val="tx1"/>
                </a:solidFill>
              </a:rPr>
              <a:t>Distributed  Systems</a:t>
            </a:r>
          </a:p>
        </p:txBody>
      </p:sp>
      <p:sp>
        <p:nvSpPr>
          <p:cNvPr id="696363" name="Rectangle 43"/>
          <p:cNvSpPr>
            <a:spLocks noChangeArrowheads="1"/>
          </p:cNvSpPr>
          <p:nvPr/>
        </p:nvSpPr>
        <p:spPr bwMode="auto">
          <a:xfrm>
            <a:off x="1109133" y="1847851"/>
            <a:ext cx="2135012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696364" name="Rectangle 44"/>
          <p:cNvSpPr>
            <a:spLocks noChangeArrowheads="1"/>
          </p:cNvSpPr>
          <p:nvPr/>
        </p:nvSpPr>
        <p:spPr bwMode="auto">
          <a:xfrm>
            <a:off x="824089" y="2863851"/>
            <a:ext cx="1502834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696365" name="Rectangle 45"/>
          <p:cNvSpPr>
            <a:spLocks noChangeArrowheads="1"/>
          </p:cNvSpPr>
          <p:nvPr/>
        </p:nvSpPr>
        <p:spPr bwMode="auto">
          <a:xfrm>
            <a:off x="824089" y="4454145"/>
            <a:ext cx="1849967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696366" name="Rectangle 46"/>
          <p:cNvSpPr>
            <a:spLocks noChangeArrowheads="1"/>
          </p:cNvSpPr>
          <p:nvPr/>
        </p:nvSpPr>
        <p:spPr bwMode="auto">
          <a:xfrm>
            <a:off x="3218746" y="3308350"/>
            <a:ext cx="2469444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Message passing</a:t>
            </a:r>
          </a:p>
        </p:txBody>
      </p:sp>
      <p:sp>
        <p:nvSpPr>
          <p:cNvPr id="696367" name="Rectangle 47"/>
          <p:cNvSpPr>
            <a:spLocks noChangeArrowheads="1"/>
          </p:cNvSpPr>
          <p:nvPr/>
        </p:nvSpPr>
        <p:spPr bwMode="auto">
          <a:xfrm>
            <a:off x="6691489" y="2454276"/>
            <a:ext cx="12968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Clouds</a:t>
            </a:r>
          </a:p>
        </p:txBody>
      </p:sp>
      <p:sp>
        <p:nvSpPr>
          <p:cNvPr id="696368" name="Rectangle 48"/>
          <p:cNvSpPr>
            <a:spLocks noChangeArrowheads="1"/>
          </p:cNvSpPr>
          <p:nvPr/>
        </p:nvSpPr>
        <p:spPr bwMode="auto">
          <a:xfrm>
            <a:off x="5810956" y="1958976"/>
            <a:ext cx="105127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Grids</a:t>
            </a:r>
          </a:p>
        </p:txBody>
      </p:sp>
      <p:sp>
        <p:nvSpPr>
          <p:cNvPr id="696369" name="Rectangle 49"/>
          <p:cNvSpPr>
            <a:spLocks noChangeArrowheads="1"/>
          </p:cNvSpPr>
          <p:nvPr/>
        </p:nvSpPr>
        <p:spPr bwMode="auto">
          <a:xfrm>
            <a:off x="6270357" y="4384201"/>
            <a:ext cx="1849967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 dirty="0">
                <a:solidFill>
                  <a:schemeClr val="tx1"/>
                </a:solidFill>
              </a:rPr>
              <a:t>Self Healing</a:t>
            </a:r>
          </a:p>
        </p:txBody>
      </p:sp>
      <p:sp>
        <p:nvSpPr>
          <p:cNvPr id="696370" name="Rectangle 50"/>
          <p:cNvSpPr>
            <a:spLocks noChangeArrowheads="1"/>
          </p:cNvSpPr>
          <p:nvPr/>
        </p:nvSpPr>
        <p:spPr bwMode="auto">
          <a:xfrm>
            <a:off x="1729656" y="4938713"/>
            <a:ext cx="2455333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 dirty="0">
                <a:solidFill>
                  <a:schemeClr val="tx1"/>
                </a:solidFill>
              </a:rPr>
              <a:t>Reconfiguration</a:t>
            </a:r>
          </a:p>
        </p:txBody>
      </p:sp>
      <p:sp>
        <p:nvSpPr>
          <p:cNvPr id="696371" name="Rectangle 51"/>
          <p:cNvSpPr>
            <a:spLocks noChangeArrowheads="1"/>
          </p:cNvSpPr>
          <p:nvPr/>
        </p:nvSpPr>
        <p:spPr bwMode="auto">
          <a:xfrm>
            <a:off x="6270357" y="5487290"/>
            <a:ext cx="2301523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 dirty="0">
                <a:solidFill>
                  <a:schemeClr val="tx1"/>
                </a:solidFill>
              </a:rPr>
              <a:t>Self </a:t>
            </a:r>
            <a:r>
              <a:rPr lang="fr-FR" altLang="fr-FR" sz="2200" dirty="0" err="1">
                <a:solidFill>
                  <a:schemeClr val="tx1"/>
                </a:solidFill>
              </a:rPr>
              <a:t>Optimizing</a:t>
            </a:r>
            <a:endParaRPr lang="fr-FR" altLang="fr-FR" sz="2200" dirty="0">
              <a:solidFill>
                <a:schemeClr val="tx1"/>
              </a:solidFill>
            </a:endParaRPr>
          </a:p>
        </p:txBody>
      </p:sp>
      <p:sp>
        <p:nvSpPr>
          <p:cNvPr id="696372" name="Rectangle 52"/>
          <p:cNvSpPr>
            <a:spLocks noChangeArrowheads="1"/>
          </p:cNvSpPr>
          <p:nvPr/>
        </p:nvSpPr>
        <p:spPr bwMode="auto">
          <a:xfrm>
            <a:off x="5613400" y="4916489"/>
            <a:ext cx="2301523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Load Balancing</a:t>
            </a:r>
          </a:p>
        </p:txBody>
      </p:sp>
      <p:sp>
        <p:nvSpPr>
          <p:cNvPr id="696373" name="Rectangle 53"/>
          <p:cNvSpPr>
            <a:spLocks noChangeArrowheads="1"/>
          </p:cNvSpPr>
          <p:nvPr/>
        </p:nvSpPr>
        <p:spPr bwMode="auto">
          <a:xfrm>
            <a:off x="461434" y="2351089"/>
            <a:ext cx="176106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696374" name="Rectangle 54"/>
          <p:cNvSpPr>
            <a:spLocks noChangeArrowheads="1"/>
          </p:cNvSpPr>
          <p:nvPr/>
        </p:nvSpPr>
        <p:spPr bwMode="auto">
          <a:xfrm>
            <a:off x="6330244" y="3121026"/>
            <a:ext cx="185137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 defTabSz="762000"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685800" indent="-228600" defTabSz="762000">
              <a:buClr>
                <a:srgbClr val="FAFD00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fr-FR" sz="2200">
                <a:solidFill>
                  <a:schemeClr val="tx1"/>
                </a:solidFill>
              </a:rPr>
              <a:t>MultiCores</a:t>
            </a:r>
          </a:p>
        </p:txBody>
      </p:sp>
    </p:spTree>
    <p:extLst>
      <p:ext uri="{BB962C8B-B14F-4D97-AF65-F5344CB8AC3E}">
        <p14:creationId xmlns:p14="http://schemas.microsoft.com/office/powerpoint/2010/main" val="407413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6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6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3" grpId="0"/>
      <p:bldP spid="696364" grpId="0"/>
      <p:bldP spid="696365" grpId="0"/>
      <p:bldP spid="696367" grpId="0"/>
      <p:bldP spid="696368" grpId="0"/>
      <p:bldP spid="696369" grpId="0"/>
      <p:bldP spid="696370" grpId="0"/>
      <p:bldP spid="696371" grpId="0"/>
      <p:bldP spid="696372" grpId="0"/>
      <p:bldP spid="696373" grpId="0"/>
      <p:bldP spid="69637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5106"/>
          </a:xfrm>
        </p:spPr>
        <p:txBody>
          <a:bodyPr/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Static validation in VCE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64944"/>
            <a:ext cx="9108504" cy="52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Static validation rules (1)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5422" y="1558269"/>
            <a:ext cx="2692661" cy="788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Component encapsulation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579" y="2535718"/>
            <a:ext cx="4259480" cy="1200328"/>
          </a:xfrm>
          <a:prstGeom prst="rect">
            <a:avLst/>
          </a:prstGeom>
          <a:solidFill>
            <a:srgbClr val="E6F4FF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Bindings do not cross the boundaries of the components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94" y="1643306"/>
            <a:ext cx="3625643" cy="177170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61361" y="4091307"/>
            <a:ext cx="2945227" cy="788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Deterministic communications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473988" y="5041144"/>
            <a:ext cx="3540614" cy="1200328"/>
          </a:xfrm>
          <a:prstGeom prst="rect">
            <a:avLst/>
          </a:prstGeom>
          <a:solidFill>
            <a:srgbClr val="E6F4FF"/>
          </a:solidFill>
          <a:ln>
            <a:solidFill>
              <a:srgbClr val="0118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Each client interface is connected to at most one server interface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692" y="3808506"/>
            <a:ext cx="367219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Static validation rules (</a:t>
            </a:r>
            <a:r>
              <a:rPr lang="ru-RU" sz="3200" b="1" kern="1200" dirty="0">
                <a:solidFill>
                  <a:srgbClr val="0070C0"/>
                </a:solidFill>
              </a:rPr>
              <a:t>2</a:t>
            </a:r>
            <a:r>
              <a:rPr lang="en-US" sz="3200" b="1" kern="1200" dirty="0">
                <a:solidFill>
                  <a:srgbClr val="0070C0"/>
                </a:solidFill>
              </a:rPr>
              <a:t>)</a:t>
            </a:r>
            <a:endParaRPr lang="fr-FR" sz="3200" b="1" kern="1200" dirty="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953173"/>
              </p:ext>
            </p:extLst>
          </p:nvPr>
        </p:nvGraphicFramePr>
        <p:xfrm>
          <a:off x="4651779" y="3954463"/>
          <a:ext cx="1952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Équation" r:id="rId3" imgW="114300" imgH="165100" progId="Equation.3">
                  <p:embed/>
                </p:oleObj>
              </mc:Choice>
              <mc:Fallback>
                <p:oleObj name="Équation" r:id="rId3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779" y="3954463"/>
                        <a:ext cx="1952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99053" y="1599683"/>
            <a:ext cx="2742006" cy="788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Separation of concerns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07508" y="2686264"/>
            <a:ext cx="6409080" cy="830997"/>
          </a:xfrm>
          <a:prstGeom prst="rect">
            <a:avLst/>
          </a:prstGeom>
          <a:solidFill>
            <a:srgbClr val="E6F4FF"/>
          </a:solidFill>
          <a:ln>
            <a:solidFill>
              <a:srgbClr val="0118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The interfaces connected by a binding should have  compatible control levels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38305" y="4375283"/>
            <a:ext cx="7007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 smtClean="0"/>
              <a:t>CL of a </a:t>
            </a:r>
            <a:r>
              <a:rPr lang="fr-FR" sz="2400" dirty="0" err="1" smtClean="0"/>
              <a:t>functional</a:t>
            </a:r>
            <a:r>
              <a:rPr lang="fr-FR" sz="2400" dirty="0" smtClean="0"/>
              <a:t> interface = 1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 smtClean="0"/>
              <a:t>CL of a non-</a:t>
            </a:r>
            <a:r>
              <a:rPr lang="fr-FR" sz="2400" dirty="0" err="1" smtClean="0"/>
              <a:t>functional</a:t>
            </a:r>
            <a:r>
              <a:rPr lang="fr-FR" sz="2400" dirty="0" smtClean="0"/>
              <a:t> interface = 2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 smtClean="0"/>
              <a:t>CL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increased</a:t>
            </a:r>
            <a:r>
              <a:rPr lang="fr-FR" sz="2400" dirty="0" smtClean="0"/>
              <a:t> by 1 for interfaces of </a:t>
            </a:r>
            <a:r>
              <a:rPr lang="fr-FR" sz="2400" dirty="0" err="1" smtClean="0"/>
              <a:t>controllers</a:t>
            </a:r>
            <a:endParaRPr lang="fr-FR" sz="2400" dirty="0" smtClean="0"/>
          </a:p>
          <a:p>
            <a:pPr marL="342900" indent="-342900">
              <a:buFont typeface="Arial"/>
              <a:buChar char="•"/>
            </a:pPr>
            <a:endParaRPr lang="fr-FR" sz="2400" dirty="0"/>
          </a:p>
          <a:p>
            <a:pPr marL="342900" indent="-342900">
              <a:buFont typeface="Arial"/>
              <a:buChar char="•"/>
            </a:pPr>
            <a:r>
              <a:rPr lang="fr-FR" sz="2400" dirty="0" smtClean="0"/>
              <a:t>Compatible </a:t>
            </a:r>
            <a:r>
              <a:rPr lang="fr-FR" sz="2400" dirty="0" err="1" smtClean="0"/>
              <a:t>CLs</a:t>
            </a:r>
            <a:r>
              <a:rPr lang="fr-FR" sz="2400" dirty="0" smtClean="0"/>
              <a:t>: </a:t>
            </a:r>
            <a:r>
              <a:rPr lang="fr-FR" sz="2400" dirty="0" err="1" smtClean="0"/>
              <a:t>either</a:t>
            </a:r>
            <a:r>
              <a:rPr lang="fr-FR" sz="2400" dirty="0" smtClean="0"/>
              <a:t> </a:t>
            </a:r>
            <a:r>
              <a:rPr lang="fr-FR" sz="2400" dirty="0" err="1" smtClean="0"/>
              <a:t>both</a:t>
            </a:r>
            <a:r>
              <a:rPr lang="fr-FR" sz="2400" dirty="0" smtClean="0"/>
              <a:t> = 1, or </a:t>
            </a:r>
            <a:r>
              <a:rPr lang="fr-FR" sz="2400" dirty="0" err="1" smtClean="0"/>
              <a:t>both</a:t>
            </a:r>
            <a:r>
              <a:rPr lang="fr-FR" sz="2400" dirty="0" smtClean="0"/>
              <a:t> &gt;1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112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13" y="2031998"/>
            <a:ext cx="5850787" cy="4186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kern="1200" dirty="0">
                <a:solidFill>
                  <a:srgbClr val="0070C0"/>
                </a:solidFill>
              </a:rPr>
              <a:t>Static validation rules (3)</a:t>
            </a:r>
            <a:endParaRPr lang="fr-FR" sz="3200" b="1" kern="1200" dirty="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338493"/>
              </p:ext>
            </p:extLst>
          </p:nvPr>
        </p:nvGraphicFramePr>
        <p:xfrm>
          <a:off x="4651779" y="3954463"/>
          <a:ext cx="1952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Équation" r:id="rId4" imgW="114300" imgH="165100" progId="Equation.3">
                  <p:embed/>
                </p:oleObj>
              </mc:Choice>
              <mc:Fallback>
                <p:oleObj name="Équation" r:id="rId4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779" y="3954463"/>
                        <a:ext cx="1952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236935" y="1603322"/>
            <a:ext cx="299035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200" dirty="0" smtClean="0"/>
              <a:t>CL of a </a:t>
            </a:r>
            <a:r>
              <a:rPr lang="fr-FR" sz="2200" dirty="0" err="1" smtClean="0"/>
              <a:t>functional</a:t>
            </a:r>
            <a:r>
              <a:rPr lang="fr-FR" sz="2200" dirty="0" smtClean="0"/>
              <a:t> interface = 1</a:t>
            </a:r>
          </a:p>
          <a:p>
            <a:pPr marL="342900" indent="-342900">
              <a:buFont typeface="Arial"/>
              <a:buChar char="•"/>
            </a:pPr>
            <a:endParaRPr lang="fr-FR" sz="2200" dirty="0" smtClean="0"/>
          </a:p>
          <a:p>
            <a:pPr marL="342900" indent="-342900">
              <a:buFont typeface="Arial"/>
              <a:buChar char="•"/>
            </a:pPr>
            <a:r>
              <a:rPr lang="fr-FR" sz="2200" dirty="0" smtClean="0"/>
              <a:t>CL of a non-</a:t>
            </a:r>
            <a:r>
              <a:rPr lang="fr-FR" sz="2200" dirty="0" err="1" smtClean="0"/>
              <a:t>functional</a:t>
            </a:r>
            <a:r>
              <a:rPr lang="fr-FR" sz="2200" dirty="0" smtClean="0"/>
              <a:t> interface = 2</a:t>
            </a:r>
          </a:p>
          <a:p>
            <a:pPr marL="342900" indent="-342900">
              <a:buFont typeface="Arial"/>
              <a:buChar char="•"/>
            </a:pPr>
            <a:endParaRPr lang="fr-FR" sz="2200" dirty="0" smtClean="0"/>
          </a:p>
          <a:p>
            <a:pPr marL="342900" indent="-342900">
              <a:buFont typeface="Arial"/>
              <a:buChar char="•"/>
            </a:pPr>
            <a:r>
              <a:rPr lang="fr-FR" sz="2200" dirty="0" smtClean="0"/>
              <a:t>CL </a:t>
            </a:r>
            <a:r>
              <a:rPr lang="fr-FR" sz="2200" dirty="0" err="1" smtClean="0"/>
              <a:t>is</a:t>
            </a:r>
            <a:r>
              <a:rPr lang="fr-FR" sz="2200" dirty="0" smtClean="0"/>
              <a:t> </a:t>
            </a:r>
            <a:r>
              <a:rPr lang="fr-FR" sz="2200" dirty="0" err="1" smtClean="0"/>
              <a:t>increased</a:t>
            </a:r>
            <a:r>
              <a:rPr lang="fr-FR" sz="2200" dirty="0" smtClean="0"/>
              <a:t> by 1 for interfaces of </a:t>
            </a:r>
            <a:r>
              <a:rPr lang="fr-FR" sz="2200" dirty="0" err="1" smtClean="0"/>
              <a:t>controllers</a:t>
            </a:r>
            <a:endParaRPr lang="fr-FR" sz="2200" dirty="0" smtClean="0"/>
          </a:p>
          <a:p>
            <a:pPr marL="342900" indent="-342900">
              <a:buFont typeface="Arial"/>
              <a:buChar char="•"/>
            </a:pPr>
            <a:endParaRPr lang="fr-FR" sz="2200" dirty="0"/>
          </a:p>
          <a:p>
            <a:pPr marL="342900" indent="-342900">
              <a:buFont typeface="Arial"/>
              <a:buChar char="•"/>
            </a:pPr>
            <a:r>
              <a:rPr lang="fr-FR" sz="2200" dirty="0" smtClean="0"/>
              <a:t>Compatible CL: </a:t>
            </a:r>
          </a:p>
          <a:p>
            <a:r>
              <a:rPr lang="fr-FR" sz="2200" dirty="0" err="1" smtClean="0"/>
              <a:t>either</a:t>
            </a:r>
            <a:r>
              <a:rPr lang="fr-FR" sz="2200" dirty="0" smtClean="0"/>
              <a:t> = 1, or &gt;1</a:t>
            </a:r>
            <a:endParaRPr lang="fr-FR" sz="2200" dirty="0"/>
          </a:p>
        </p:txBody>
      </p:sp>
      <p:sp>
        <p:nvSpPr>
          <p:cNvPr id="4" name="ZoneTexte 3"/>
          <p:cNvSpPr txBox="1"/>
          <p:nvPr/>
        </p:nvSpPr>
        <p:spPr>
          <a:xfrm>
            <a:off x="3166145" y="5568675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1</a:t>
            </a:r>
            <a:endParaRPr lang="fr-FR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918782" y="4141132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1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452044" y="4125055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663543" y="5691626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1</a:t>
            </a:r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410255" y="4757847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8388555" y="4967989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2</a:t>
            </a:r>
            <a:endParaRPr lang="fr-FR" sz="2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8466456" y="3954392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570823" y="3666819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2</a:t>
            </a:r>
            <a:endParaRPr lang="fr-FR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6766551" y="2972411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2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6579638" y="1752900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2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99895" y="2043276"/>
            <a:ext cx="286179" cy="206969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49543" y="1740896"/>
            <a:ext cx="3558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1</a:t>
            </a:r>
            <a:endParaRPr lang="fr-FR" sz="2400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3204" y="2394539"/>
            <a:ext cx="140213" cy="162565"/>
          </a:xfrm>
          <a:prstGeom prst="rect">
            <a:avLst/>
          </a:prstGeom>
        </p:spPr>
      </p:pic>
      <p:sp>
        <p:nvSpPr>
          <p:cNvPr id="27" name="Ellipse 26"/>
          <p:cNvSpPr/>
          <p:nvPr/>
        </p:nvSpPr>
        <p:spPr>
          <a:xfrm>
            <a:off x="6021293" y="1090705"/>
            <a:ext cx="2689413" cy="2584824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92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4" grpId="1" animBg="1"/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8" y="320675"/>
            <a:ext cx="7721600" cy="796925"/>
          </a:xfrm>
        </p:spPr>
        <p:txBody>
          <a:bodyPr/>
          <a:lstStyle/>
          <a:p>
            <a:r>
              <a:rPr lang="en-US" sz="3200" b="1" i="1" kern="1200" dirty="0">
                <a:solidFill>
                  <a:srgbClr val="0070C0"/>
                </a:solidFill>
              </a:rPr>
              <a:t>How far have we gone yet ?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71040"/>
            <a:ext cx="8820472" cy="452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65"/>
          <p:cNvGrpSpPr>
            <a:grpSpLocks/>
          </p:cNvGrpSpPr>
          <p:nvPr/>
        </p:nvGrpSpPr>
        <p:grpSpPr bwMode="auto">
          <a:xfrm>
            <a:off x="1106512" y="1772816"/>
            <a:ext cx="1665288" cy="1435026"/>
            <a:chOff x="22" y="3657"/>
            <a:chExt cx="1049" cy="405"/>
          </a:xfrm>
        </p:grpSpPr>
        <p:sp>
          <p:nvSpPr>
            <p:cNvPr id="8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63"/>
            <p:cNvSpPr txBox="1">
              <a:spLocks noChangeArrowheads="1"/>
            </p:cNvSpPr>
            <p:nvPr/>
          </p:nvSpPr>
          <p:spPr bwMode="auto">
            <a:xfrm>
              <a:off x="85" y="3739"/>
              <a:ext cx="971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Specification: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Graphical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editors</a:t>
              </a:r>
              <a:endParaRPr lang="fr-FR" b="1" dirty="0">
                <a:solidFill>
                  <a:srgbClr val="FF3300"/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108028" y="3639892"/>
            <a:ext cx="1665288" cy="1438569"/>
            <a:chOff x="3108028" y="3639892"/>
            <a:chExt cx="1665288" cy="1438569"/>
          </a:xfrm>
        </p:grpSpPr>
        <p:sp>
          <p:nvSpPr>
            <p:cNvPr id="10" name="Oval 64"/>
            <p:cNvSpPr>
              <a:spLocks noChangeArrowheads="1"/>
            </p:cNvSpPr>
            <p:nvPr/>
          </p:nvSpPr>
          <p:spPr bwMode="auto">
            <a:xfrm>
              <a:off x="3108028" y="3639892"/>
              <a:ext cx="1665288" cy="1435026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63"/>
            <p:cNvSpPr txBox="1">
              <a:spLocks noChangeArrowheads="1"/>
            </p:cNvSpPr>
            <p:nvPr/>
          </p:nvSpPr>
          <p:spPr bwMode="auto">
            <a:xfrm>
              <a:off x="3208041" y="3753277"/>
              <a:ext cx="1541463" cy="1325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0070C0"/>
                  </a:solidFill>
                </a:rPr>
                <a:t>Generation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0070C0"/>
                  </a:solidFill>
                </a:rPr>
                <a:t>Of the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0070C0"/>
                  </a:solidFill>
                </a:rPr>
                <a:t>Semantic model</a:t>
              </a:r>
            </a:p>
          </p:txBody>
        </p:sp>
      </p:grpSp>
      <p:grpSp>
        <p:nvGrpSpPr>
          <p:cNvPr id="13" name="Group 65"/>
          <p:cNvGrpSpPr>
            <a:grpSpLocks/>
          </p:cNvGrpSpPr>
          <p:nvPr/>
        </p:nvGrpSpPr>
        <p:grpSpPr bwMode="auto">
          <a:xfrm>
            <a:off x="6948264" y="4146312"/>
            <a:ext cx="1800200" cy="721926"/>
            <a:chOff x="22" y="3657"/>
            <a:chExt cx="1049" cy="405"/>
          </a:xfrm>
        </p:grpSpPr>
        <p:sp>
          <p:nvSpPr>
            <p:cNvPr id="14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solidFill>
              <a:srgbClr val="FFFF00">
                <a:alpha val="79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85" y="3696"/>
              <a:ext cx="971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Model Checking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6156176" y="1482954"/>
            <a:ext cx="2689439" cy="866313"/>
            <a:chOff x="6156176" y="1482954"/>
            <a:chExt cx="2689439" cy="866313"/>
          </a:xfrm>
        </p:grpSpPr>
        <p:sp>
          <p:nvSpPr>
            <p:cNvPr id="17" name="Oval 64"/>
            <p:cNvSpPr>
              <a:spLocks noChangeArrowheads="1"/>
            </p:cNvSpPr>
            <p:nvPr/>
          </p:nvSpPr>
          <p:spPr bwMode="auto">
            <a:xfrm>
              <a:off x="6156176" y="1482954"/>
              <a:ext cx="2689439" cy="866313"/>
            </a:xfrm>
            <a:prstGeom prst="ellipse">
              <a:avLst/>
            </a:prstGeom>
            <a:solidFill>
              <a:srgbClr val="FFFF00">
                <a:alpha val="79000"/>
              </a:srgbClr>
            </a:solidFill>
            <a:ln w="381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Text Box 63"/>
            <p:cNvSpPr txBox="1">
              <a:spLocks noChangeArrowheads="1"/>
            </p:cNvSpPr>
            <p:nvPr/>
          </p:nvSpPr>
          <p:spPr bwMode="auto">
            <a:xfrm>
              <a:off x="6317696" y="1539995"/>
              <a:ext cx="2489462" cy="707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0070C0"/>
                  </a:solidFill>
                </a:rPr>
                <a:t>(partial)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0070C0"/>
                  </a:solidFill>
                </a:rPr>
                <a:t>Code generation</a:t>
              </a:r>
            </a:p>
          </p:txBody>
        </p:sp>
      </p:grpSp>
      <p:grpSp>
        <p:nvGrpSpPr>
          <p:cNvPr id="20" name="Group 65"/>
          <p:cNvGrpSpPr>
            <a:grpSpLocks/>
          </p:cNvGrpSpPr>
          <p:nvPr/>
        </p:nvGrpSpPr>
        <p:grpSpPr bwMode="auto">
          <a:xfrm>
            <a:off x="3001260" y="1603993"/>
            <a:ext cx="1800200" cy="777185"/>
            <a:chOff x="22" y="3657"/>
            <a:chExt cx="1049" cy="436"/>
          </a:xfrm>
        </p:grpSpPr>
        <p:sp>
          <p:nvSpPr>
            <p:cNvPr id="21" name="Oval 64"/>
            <p:cNvSpPr>
              <a:spLocks noChangeArrowheads="1"/>
            </p:cNvSpPr>
            <p:nvPr/>
          </p:nvSpPr>
          <p:spPr bwMode="auto">
            <a:xfrm>
              <a:off x="22" y="3657"/>
              <a:ext cx="1049" cy="405"/>
            </a:xfrm>
            <a:prstGeom prst="ellipse">
              <a:avLst/>
            </a:prstGeom>
            <a:solidFill>
              <a:srgbClr val="FFFF00">
                <a:alpha val="79000"/>
              </a:srgbClr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Text Box 63"/>
            <p:cNvSpPr txBox="1">
              <a:spLocks noChangeArrowheads="1"/>
            </p:cNvSpPr>
            <p:nvPr/>
          </p:nvSpPr>
          <p:spPr bwMode="auto">
            <a:xfrm>
              <a:off x="85" y="3696"/>
              <a:ext cx="971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Static</a:t>
              </a:r>
            </a:p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3300"/>
                  </a:solidFill>
                </a:rPr>
                <a:t>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2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7544" y="1773391"/>
            <a:ext cx="8280920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Thursday, July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16th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Afternoon(Course)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academic and industrial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examples: Distributed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algorithms; distributed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resiliant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industrial infrastructure;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QoS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-aware elastic architecture for Cloud applications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 2) GCM: a component-based programming model for safe distributed applications </a:t>
            </a:r>
          </a:p>
          <a:p>
            <a:pPr>
              <a:lnSpc>
                <a:spcPct val="120000"/>
              </a:lnSpc>
            </a:pP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 3) VCE: a model-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driven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specification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environment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for GCM </a:t>
            </a:r>
          </a:p>
          <a:p>
            <a:endParaRPr lang="fr-FR" dirty="0"/>
          </a:p>
          <a:p>
            <a:r>
              <a:rPr lang="en-US" b="1" dirty="0"/>
              <a:t>Friday, July 17th , Morning: (Hands-on, </a:t>
            </a:r>
            <a:r>
              <a:rPr lang="en-US" b="1" dirty="0" smtClean="0"/>
              <a:t>Lab) </a:t>
            </a:r>
            <a:endParaRPr lang="en-US" dirty="0"/>
          </a:p>
          <a:p>
            <a:r>
              <a:rPr lang="en-US" dirty="0"/>
              <a:t>- Presentation and exercises with VCE: </a:t>
            </a:r>
            <a:r>
              <a:rPr lang="en-US" dirty="0" smtClean="0"/>
              <a:t> </a:t>
            </a:r>
            <a:endParaRPr lang="en-US" dirty="0"/>
          </a:p>
          <a:p>
            <a:r>
              <a:rPr lang="fr-FR" dirty="0"/>
              <a:t> </a:t>
            </a:r>
            <a:r>
              <a:rPr lang="fr-FR" dirty="0" smtClean="0"/>
              <a:t> Tutorial and simple </a:t>
            </a:r>
            <a:r>
              <a:rPr lang="fr-FR" dirty="0" err="1" smtClean="0"/>
              <a:t>examples</a:t>
            </a:r>
            <a:endParaRPr lang="fr-FR" dirty="0"/>
          </a:p>
          <a:p>
            <a:endParaRPr lang="fr-FR" dirty="0"/>
          </a:p>
          <a:p>
            <a:r>
              <a:rPr lang="en-US" b="1" dirty="0"/>
              <a:t>Friday, July 17th , Afternoon: </a:t>
            </a:r>
            <a:r>
              <a:rPr lang="en-US" b="1" dirty="0" smtClean="0"/>
              <a:t>(Lab) </a:t>
            </a:r>
            <a:endParaRPr lang="en-US" dirty="0"/>
          </a:p>
          <a:p>
            <a:r>
              <a:rPr lang="en-US" dirty="0"/>
              <a:t> 1) </a:t>
            </a:r>
            <a:r>
              <a:rPr lang="en-US" b="1" dirty="0" smtClean="0"/>
              <a:t>Course</a:t>
            </a:r>
            <a:r>
              <a:rPr lang="en-US" dirty="0" smtClean="0"/>
              <a:t>: </a:t>
            </a:r>
            <a:r>
              <a:rPr lang="en-US" dirty="0" err="1" smtClean="0"/>
              <a:t>VerCors</a:t>
            </a:r>
            <a:r>
              <a:rPr lang="en-US" dirty="0" smtClean="0"/>
              <a:t> </a:t>
            </a:r>
            <a:r>
              <a:rPr lang="en-US" dirty="0"/>
              <a:t>theoretical background : </a:t>
            </a:r>
            <a:r>
              <a:rPr lang="en-US" dirty="0" err="1"/>
              <a:t>behavioural</a:t>
            </a:r>
            <a:r>
              <a:rPr lang="en-US" dirty="0"/>
              <a:t> models, model-checking, temporal </a:t>
            </a:r>
            <a:r>
              <a:rPr lang="en-US" dirty="0" smtClean="0"/>
              <a:t>logics, </a:t>
            </a:r>
            <a:r>
              <a:rPr lang="en-US" dirty="0"/>
              <a:t>running the </a:t>
            </a:r>
            <a:r>
              <a:rPr lang="en-US" dirty="0" smtClean="0"/>
              <a:t>verification tools. </a:t>
            </a:r>
            <a:endParaRPr lang="en-US" dirty="0"/>
          </a:p>
          <a:p>
            <a:r>
              <a:rPr lang="en-US" dirty="0" smtClean="0"/>
              <a:t> </a:t>
            </a:r>
            <a:r>
              <a:rPr lang="en-US" dirty="0"/>
              <a:t>2) </a:t>
            </a:r>
            <a:r>
              <a:rPr lang="en-US" b="1" dirty="0"/>
              <a:t>Hands-on</a:t>
            </a:r>
            <a:r>
              <a:rPr lang="en-US" dirty="0"/>
              <a:t> with VCE and </a:t>
            </a:r>
            <a:r>
              <a:rPr lang="en-US" dirty="0" err="1"/>
              <a:t>Vercors</a:t>
            </a:r>
            <a:r>
              <a:rPr lang="en-US" dirty="0" smtClean="0"/>
              <a:t>: continued… 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4483" y="304800"/>
            <a:ext cx="8262938" cy="1179984"/>
          </a:xfrm>
        </p:spPr>
        <p:txBody>
          <a:bodyPr/>
          <a:lstStyle/>
          <a:p>
            <a:r>
              <a:rPr lang="fr-FR" sz="3600" b="1" dirty="0">
                <a:solidFill>
                  <a:srgbClr val="0070C0"/>
                </a:solidFill>
              </a:rPr>
              <a:t>MDE for </a:t>
            </a:r>
            <a:r>
              <a:rPr lang="fr-FR" sz="3600" b="1" dirty="0" err="1">
                <a:solidFill>
                  <a:srgbClr val="0070C0"/>
                </a:solidFill>
              </a:rPr>
              <a:t>safe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>
                <a:solidFill>
                  <a:srgbClr val="0070C0"/>
                </a:solidFill>
              </a:rPr>
              <a:t>distributed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 smtClean="0">
                <a:solidFill>
                  <a:srgbClr val="0070C0"/>
                </a:solidFill>
              </a:rPr>
              <a:t>systems</a:t>
            </a:r>
            <a:endParaRPr lang="fr-FR" sz="3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8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/>
              <a:t>AGENDA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628775"/>
            <a:ext cx="8424862" cy="4752975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3100" dirty="0"/>
              <a:t>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Vocabulary and context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623888" lvl="2" algn="l">
              <a:buFont typeface="Wingdings" pitchFamily="2" charset="2"/>
              <a:buChar char="Ø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specification, modeling, testing, verification…: Formal methods in the design flow of distributed/embedded systems</a:t>
            </a:r>
          </a:p>
          <a:p>
            <a:pPr algn="l">
              <a:buFontTx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Modeling Software Component Systems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: </a:t>
            </a:r>
          </a:p>
          <a:p>
            <a:pPr marL="623888" lvl="2" algn="l"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Fractal / GCM Component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Framework</a:t>
            </a:r>
          </a:p>
          <a:p>
            <a:pPr marL="623888" lvl="2" algn="l">
              <a:buFont typeface="Wingdings" pitchFamily="2" charset="2"/>
              <a:buChar char="Ø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VerCors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platform:</a:t>
            </a:r>
          </a:p>
          <a:p>
            <a:pPr marL="623888" lvl="2" algn="l"/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    architecture (ADL) and behavior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specification formalisms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 algn="l">
              <a:buFontTx/>
              <a:buChar char="•"/>
            </a:pPr>
            <a:r>
              <a:rPr lang="en-US" dirty="0"/>
              <a:t> </a:t>
            </a:r>
            <a:r>
              <a:rPr lang="en-US" sz="2800" dirty="0" smtClean="0"/>
              <a:t>Model-checking GCM applications</a:t>
            </a:r>
            <a:endParaRPr lang="en-US" sz="2800" dirty="0"/>
          </a:p>
          <a:p>
            <a:pPr marL="623888" lvl="2" algn="l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2200" dirty="0" smtClean="0"/>
              <a:t>The BFT case-study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3166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549275"/>
            <a:ext cx="7772400" cy="722313"/>
          </a:xfrm>
        </p:spPr>
        <p:txBody>
          <a:bodyPr/>
          <a:lstStyle/>
          <a:p>
            <a:r>
              <a:rPr lang="en-US" sz="4000" dirty="0" smtClean="0"/>
              <a:t>A Glimpse at GCM </a:t>
            </a:r>
            <a:br>
              <a:rPr lang="en-US" sz="4000" dirty="0" smtClean="0"/>
            </a:br>
            <a:r>
              <a:rPr lang="en-US" sz="4000" dirty="0" smtClean="0"/>
              <a:t>operational semantics</a:t>
            </a:r>
            <a:endParaRPr lang="fr-FR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628775"/>
            <a:ext cx="8424862" cy="4752975"/>
          </a:xfrm>
        </p:spPr>
        <p:txBody>
          <a:bodyPr/>
          <a:lstStyle/>
          <a:p>
            <a:pPr algn="l"/>
            <a:r>
              <a:rPr lang="en-US" sz="3100" dirty="0"/>
              <a:t>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42440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 Primitive GCM Component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219200" y="1447800"/>
            <a:ext cx="6172200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8"/>
          <p:cNvGrpSpPr>
            <a:grpSpLocks/>
          </p:cNvGrpSpPr>
          <p:nvPr/>
        </p:nvGrpSpPr>
        <p:grpSpPr bwMode="auto">
          <a:xfrm>
            <a:off x="7391400" y="1905000"/>
            <a:ext cx="230188" cy="304800"/>
            <a:chOff x="7924800" y="1143794"/>
            <a:chExt cx="229394" cy="304800"/>
          </a:xfrm>
        </p:grpSpPr>
        <p:cxnSp>
          <p:nvCxnSpPr>
            <p:cNvPr id="18462" name="Connecteur droit 5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8463" name="Connecteur droit 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9"/>
          <p:cNvGrpSpPr>
            <a:grpSpLocks/>
          </p:cNvGrpSpPr>
          <p:nvPr/>
        </p:nvGrpSpPr>
        <p:grpSpPr bwMode="auto">
          <a:xfrm>
            <a:off x="7388225" y="3656013"/>
            <a:ext cx="228600" cy="304800"/>
            <a:chOff x="7924800" y="1143794"/>
            <a:chExt cx="229394" cy="304800"/>
          </a:xfrm>
        </p:grpSpPr>
        <p:cxnSp>
          <p:nvCxnSpPr>
            <p:cNvPr id="18460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18461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4" name="Grouper 12"/>
          <p:cNvGrpSpPr>
            <a:grpSpLocks/>
          </p:cNvGrpSpPr>
          <p:nvPr/>
        </p:nvGrpSpPr>
        <p:grpSpPr bwMode="auto">
          <a:xfrm flipH="1">
            <a:off x="992188" y="1906588"/>
            <a:ext cx="230187" cy="304800"/>
            <a:chOff x="7924800" y="1143794"/>
            <a:chExt cx="229394" cy="304800"/>
          </a:xfrm>
        </p:grpSpPr>
        <p:cxnSp>
          <p:nvCxnSpPr>
            <p:cNvPr id="18458" name="Connecteur droit 1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8459" name="Connecteur droit 1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5" name="Grouper 15"/>
          <p:cNvGrpSpPr>
            <a:grpSpLocks/>
          </p:cNvGrpSpPr>
          <p:nvPr/>
        </p:nvGrpSpPr>
        <p:grpSpPr bwMode="auto">
          <a:xfrm flipH="1">
            <a:off x="993775" y="3659188"/>
            <a:ext cx="228600" cy="304800"/>
            <a:chOff x="7924800" y="1143794"/>
            <a:chExt cx="229394" cy="304800"/>
          </a:xfrm>
        </p:grpSpPr>
        <p:cxnSp>
          <p:nvCxnSpPr>
            <p:cNvPr id="18456" name="Connecteur droit 1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18457" name="Connecteur droit 1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18440" name="Rectangle 37"/>
          <p:cNvSpPr>
            <a:spLocks noChangeArrowheads="1"/>
          </p:cNvSpPr>
          <p:nvPr/>
        </p:nvSpPr>
        <p:spPr bwMode="auto">
          <a:xfrm>
            <a:off x="1371600" y="1754188"/>
            <a:ext cx="2743200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18441" name="Connecteur droit 39"/>
          <p:cNvCxnSpPr>
            <a:cxnSpLocks noChangeShapeType="1"/>
          </p:cNvCxnSpPr>
          <p:nvPr/>
        </p:nvCxnSpPr>
        <p:spPr bwMode="auto">
          <a:xfrm rot="5400000">
            <a:off x="1522413" y="1982788"/>
            <a:ext cx="460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2" name="Connecteur droit 41"/>
          <p:cNvCxnSpPr>
            <a:cxnSpLocks noChangeShapeType="1"/>
          </p:cNvCxnSpPr>
          <p:nvPr/>
        </p:nvCxnSpPr>
        <p:spPr bwMode="auto">
          <a:xfrm rot="5400000">
            <a:off x="1905794" y="198199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3" name="Connecteur droit 42"/>
          <p:cNvCxnSpPr>
            <a:cxnSpLocks noChangeShapeType="1"/>
          </p:cNvCxnSpPr>
          <p:nvPr/>
        </p:nvCxnSpPr>
        <p:spPr bwMode="auto">
          <a:xfrm rot="5400000">
            <a:off x="2287587" y="19796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4" name="Connecteur droit 43"/>
          <p:cNvCxnSpPr>
            <a:cxnSpLocks noChangeShapeType="1"/>
          </p:cNvCxnSpPr>
          <p:nvPr/>
        </p:nvCxnSpPr>
        <p:spPr bwMode="auto">
          <a:xfrm rot="5400000">
            <a:off x="2670175" y="197643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5" name="Connecteur droit 44"/>
          <p:cNvCxnSpPr>
            <a:cxnSpLocks noChangeShapeType="1"/>
          </p:cNvCxnSpPr>
          <p:nvPr/>
        </p:nvCxnSpPr>
        <p:spPr bwMode="auto">
          <a:xfrm rot="5400000">
            <a:off x="3051176" y="1974850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6" name="Connecteur droit 45"/>
          <p:cNvCxnSpPr>
            <a:cxnSpLocks noChangeShapeType="1"/>
          </p:cNvCxnSpPr>
          <p:nvPr/>
        </p:nvCxnSpPr>
        <p:spPr bwMode="auto">
          <a:xfrm rot="5400000">
            <a:off x="3433763" y="1971675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8447" name="Ellipse 47"/>
          <p:cNvSpPr>
            <a:spLocks noChangeArrowheads="1"/>
          </p:cNvSpPr>
          <p:nvPr/>
        </p:nvSpPr>
        <p:spPr bwMode="auto">
          <a:xfrm>
            <a:off x="1828800" y="18669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18448" name="Connecteur droit avec flèche 49"/>
          <p:cNvCxnSpPr>
            <a:cxnSpLocks noChangeShapeType="1"/>
          </p:cNvCxnSpPr>
          <p:nvPr/>
        </p:nvCxnSpPr>
        <p:spPr bwMode="auto">
          <a:xfrm>
            <a:off x="225425" y="3502025"/>
            <a:ext cx="766763" cy="3127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449" name="Connecteur droit avec flèche 51"/>
          <p:cNvCxnSpPr>
            <a:cxnSpLocks noChangeShapeType="1"/>
          </p:cNvCxnSpPr>
          <p:nvPr/>
        </p:nvCxnSpPr>
        <p:spPr bwMode="auto">
          <a:xfrm flipV="1">
            <a:off x="7621588" y="1866900"/>
            <a:ext cx="836612" cy="188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450" name="Connecteur en arc 56"/>
          <p:cNvCxnSpPr>
            <a:cxnSpLocks noChangeShapeType="1"/>
            <a:endCxn id="18447" idx="4"/>
          </p:cNvCxnSpPr>
          <p:nvPr/>
        </p:nvCxnSpPr>
        <p:spPr bwMode="auto">
          <a:xfrm rot="5400000" flipH="1" flipV="1">
            <a:off x="705644" y="2574131"/>
            <a:ext cx="1754188" cy="720725"/>
          </a:xfrm>
          <a:prstGeom prst="curvedConnector3">
            <a:avLst>
              <a:gd name="adj1" fmla="val 173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" name="Rectangle 60"/>
          <p:cNvSpPr/>
          <p:nvPr/>
        </p:nvSpPr>
        <p:spPr bwMode="auto">
          <a:xfrm>
            <a:off x="2286000" y="2895600"/>
            <a:ext cx="15240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8452" name="Connecteur droit avec flèche 62"/>
          <p:cNvCxnSpPr>
            <a:cxnSpLocks noChangeShapeType="1"/>
            <a:stCxn id="18453" idx="3"/>
          </p:cNvCxnSpPr>
          <p:nvPr/>
        </p:nvCxnSpPr>
        <p:spPr bwMode="auto">
          <a:xfrm flipV="1">
            <a:off x="3384550" y="2058988"/>
            <a:ext cx="4003675" cy="1443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8453" name="ZoneTexte 64"/>
          <p:cNvSpPr txBox="1">
            <a:spLocks noChangeArrowheads="1"/>
          </p:cNvSpPr>
          <p:nvPr/>
        </p:nvSpPr>
        <p:spPr bwMode="auto">
          <a:xfrm>
            <a:off x="2301875" y="3316288"/>
            <a:ext cx="1082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/>
              <a:t>CI.foo(p)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762000" y="4419600"/>
            <a:ext cx="7620000" cy="205740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GB" sz="2000" b="1" dirty="0">
                <a:solidFill>
                  <a:srgbClr val="2C2A65"/>
                </a:solidFill>
              </a:rPr>
              <a:t>Primitive components communicating by </a:t>
            </a:r>
            <a:r>
              <a:rPr lang="en-GB" sz="2000" b="1" i="1" dirty="0">
                <a:solidFill>
                  <a:srgbClr val="2C2A65"/>
                </a:solidFill>
              </a:rPr>
              <a:t>asynchronous </a:t>
            </a:r>
            <a:r>
              <a:rPr lang="en-GB" sz="2000" b="1" dirty="0">
                <a:solidFill>
                  <a:srgbClr val="2C2A65"/>
                </a:solidFill>
              </a:rPr>
              <a:t>remote method invocations on interfaces (</a:t>
            </a:r>
            <a:r>
              <a:rPr lang="en-GB" sz="2000" b="1" i="1" dirty="0">
                <a:solidFill>
                  <a:srgbClr val="2C2A65"/>
                </a:solidFill>
              </a:rPr>
              <a:t>requests</a:t>
            </a:r>
            <a:r>
              <a:rPr lang="en-GB" sz="2000" b="1" dirty="0">
                <a:solidFill>
                  <a:srgbClr val="2C2A65"/>
                </a:solidFill>
              </a:rPr>
              <a:t>)</a:t>
            </a:r>
          </a:p>
          <a:p>
            <a:pPr algn="ctr"/>
            <a:endParaRPr lang="en-GB" sz="1200" b="1" dirty="0">
              <a:solidFill>
                <a:srgbClr val="2C2A65"/>
              </a:solidFill>
            </a:endParaRPr>
          </a:p>
          <a:p>
            <a:pPr algn="ctr">
              <a:buFont typeface="Wingdings" charset="2"/>
              <a:buChar char="è"/>
            </a:pPr>
            <a:r>
              <a:rPr lang="en-GB" sz="2000" b="1" dirty="0">
                <a:solidFill>
                  <a:srgbClr val="2C2A65"/>
                </a:solidFill>
              </a:rPr>
              <a:t> Components abstract away distribution and </a:t>
            </a:r>
            <a:r>
              <a:rPr lang="en-GB" sz="2000" b="1" i="1" dirty="0">
                <a:solidFill>
                  <a:srgbClr val="2C2A65"/>
                </a:solidFill>
              </a:rPr>
              <a:t>concurrency</a:t>
            </a:r>
          </a:p>
          <a:p>
            <a:pPr algn="ctr"/>
            <a:endParaRPr lang="en-GB" sz="1400" b="1" dirty="0">
              <a:solidFill>
                <a:srgbClr val="2C2A65"/>
              </a:solidFill>
            </a:endParaRPr>
          </a:p>
          <a:p>
            <a:pPr algn="ctr"/>
            <a:r>
              <a:rPr lang="en-GB" sz="2000" dirty="0">
                <a:solidFill>
                  <a:srgbClr val="2C2A65"/>
                </a:solidFill>
              </a:rPr>
              <a:t>in </a:t>
            </a:r>
            <a:r>
              <a:rPr lang="en-GB" sz="2000" dirty="0" smtClean="0">
                <a:solidFill>
                  <a:srgbClr val="2C2A65"/>
                </a:solidFill>
              </a:rPr>
              <a:t>GCM/</a:t>
            </a:r>
            <a:r>
              <a:rPr lang="en-GB" sz="2000" dirty="0" err="1" smtClean="0">
                <a:solidFill>
                  <a:srgbClr val="2C2A65"/>
                </a:solidFill>
              </a:rPr>
              <a:t>ProActive</a:t>
            </a:r>
            <a:r>
              <a:rPr lang="en-GB" sz="2000" dirty="0" smtClean="0">
                <a:solidFill>
                  <a:srgbClr val="2C2A65"/>
                </a:solidFill>
              </a:rPr>
              <a:t> </a:t>
            </a:r>
            <a:r>
              <a:rPr lang="en-GB" sz="2000" dirty="0">
                <a:solidFill>
                  <a:srgbClr val="2C2A65"/>
                </a:solidFill>
              </a:rPr>
              <a:t>components are mono-threaded </a:t>
            </a:r>
            <a:br>
              <a:rPr lang="en-GB" sz="2000" dirty="0">
                <a:solidFill>
                  <a:srgbClr val="2C2A65"/>
                </a:solidFill>
              </a:rPr>
            </a:br>
            <a:r>
              <a:rPr lang="en-GB" sz="2000" dirty="0">
                <a:solidFill>
                  <a:srgbClr val="2C2A65"/>
                </a:solidFill>
                <a:latin typeface="Wingdings" charset="2"/>
                <a:ea typeface="Wingdings" charset="2"/>
                <a:cs typeface="Wingdings" charset="2"/>
              </a:rPr>
              <a:t></a:t>
            </a:r>
            <a:r>
              <a:rPr lang="en-GB" sz="2000" dirty="0">
                <a:solidFill>
                  <a:srgbClr val="2C2A65"/>
                </a:solidFill>
              </a:rPr>
              <a:t> </a:t>
            </a:r>
            <a:r>
              <a:rPr lang="en-GB" sz="2000" b="1" dirty="0">
                <a:solidFill>
                  <a:srgbClr val="2C2A65"/>
                </a:solidFill>
              </a:rPr>
              <a:t>simplifies concurrency </a:t>
            </a:r>
            <a:r>
              <a:rPr lang="en-GB" sz="2000" dirty="0">
                <a:solidFill>
                  <a:srgbClr val="2C2A65"/>
                </a:solidFill>
              </a:rPr>
              <a:t>but can create </a:t>
            </a:r>
            <a:r>
              <a:rPr lang="en-GB" sz="2000" b="1" dirty="0">
                <a:solidFill>
                  <a:srgbClr val="2C2A65"/>
                </a:solidFill>
              </a:rPr>
              <a:t>deadlocks</a:t>
            </a:r>
          </a:p>
        </p:txBody>
      </p:sp>
      <p:sp>
        <p:nvSpPr>
          <p:cNvPr id="18455" name="Ellipse 75"/>
          <p:cNvSpPr>
            <a:spLocks noChangeArrowheads="1"/>
          </p:cNvSpPr>
          <p:nvPr/>
        </p:nvSpPr>
        <p:spPr bwMode="auto">
          <a:xfrm>
            <a:off x="1447800" y="18684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0548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Futures for Components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836613" y="1676400"/>
            <a:ext cx="3125787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3"/>
          <p:cNvGrpSpPr>
            <a:grpSpLocks/>
          </p:cNvGrpSpPr>
          <p:nvPr/>
        </p:nvGrpSpPr>
        <p:grpSpPr bwMode="auto">
          <a:xfrm>
            <a:off x="3962400" y="2095500"/>
            <a:ext cx="230188" cy="304800"/>
            <a:chOff x="7924800" y="1143794"/>
            <a:chExt cx="229394" cy="304800"/>
          </a:xfrm>
        </p:grpSpPr>
        <p:cxnSp>
          <p:nvCxnSpPr>
            <p:cNvPr id="20526" name="Connecteur droit 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0527" name="Connecteur droit 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9"/>
          <p:cNvGrpSpPr>
            <a:grpSpLocks/>
          </p:cNvGrpSpPr>
          <p:nvPr/>
        </p:nvGrpSpPr>
        <p:grpSpPr bwMode="auto">
          <a:xfrm flipH="1">
            <a:off x="609600" y="2135188"/>
            <a:ext cx="230188" cy="304800"/>
            <a:chOff x="7924800" y="1143794"/>
            <a:chExt cx="229394" cy="304800"/>
          </a:xfrm>
        </p:grpSpPr>
        <p:cxnSp>
          <p:nvCxnSpPr>
            <p:cNvPr id="20524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0525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0486" name="Rectangle 16"/>
          <p:cNvSpPr>
            <a:spLocks noChangeArrowheads="1"/>
          </p:cNvSpPr>
          <p:nvPr/>
        </p:nvSpPr>
        <p:spPr bwMode="auto">
          <a:xfrm>
            <a:off x="989013" y="1982788"/>
            <a:ext cx="2290762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0487" name="Connecteur droit 17"/>
          <p:cNvCxnSpPr>
            <a:cxnSpLocks noChangeShapeType="1"/>
          </p:cNvCxnSpPr>
          <p:nvPr/>
        </p:nvCxnSpPr>
        <p:spPr bwMode="auto">
          <a:xfrm rot="5400000">
            <a:off x="1139031" y="2212182"/>
            <a:ext cx="460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8" name="Connecteur droit 18"/>
          <p:cNvCxnSpPr>
            <a:cxnSpLocks noChangeShapeType="1"/>
          </p:cNvCxnSpPr>
          <p:nvPr/>
        </p:nvCxnSpPr>
        <p:spPr bwMode="auto">
          <a:xfrm rot="5400000">
            <a:off x="1522412" y="2211388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9" name="Connecteur droit 19"/>
          <p:cNvCxnSpPr>
            <a:cxnSpLocks noChangeShapeType="1"/>
          </p:cNvCxnSpPr>
          <p:nvPr/>
        </p:nvCxnSpPr>
        <p:spPr bwMode="auto">
          <a:xfrm rot="5400000">
            <a:off x="1905000" y="2208213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0" name="Connecteur droit 20"/>
          <p:cNvCxnSpPr>
            <a:cxnSpLocks noChangeShapeType="1"/>
          </p:cNvCxnSpPr>
          <p:nvPr/>
        </p:nvCxnSpPr>
        <p:spPr bwMode="auto">
          <a:xfrm rot="5400000">
            <a:off x="2286794" y="220424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1" name="Connecteur droit 21"/>
          <p:cNvCxnSpPr>
            <a:cxnSpLocks noChangeShapeType="1"/>
          </p:cNvCxnSpPr>
          <p:nvPr/>
        </p:nvCxnSpPr>
        <p:spPr bwMode="auto">
          <a:xfrm rot="5400000">
            <a:off x="2668588" y="2203450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2" name="Connecteur droit 22"/>
          <p:cNvCxnSpPr>
            <a:cxnSpLocks noChangeShapeType="1"/>
          </p:cNvCxnSpPr>
          <p:nvPr/>
        </p:nvCxnSpPr>
        <p:spPr bwMode="auto">
          <a:xfrm rot="5400000">
            <a:off x="3051176" y="2200275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0493" name="Ellipse 23"/>
          <p:cNvSpPr>
            <a:spLocks noChangeArrowheads="1"/>
          </p:cNvSpPr>
          <p:nvPr/>
        </p:nvSpPr>
        <p:spPr bwMode="auto">
          <a:xfrm>
            <a:off x="1065213" y="20970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0494" name="Ellipse 24"/>
          <p:cNvSpPr>
            <a:spLocks noChangeArrowheads="1"/>
          </p:cNvSpPr>
          <p:nvPr/>
        </p:nvSpPr>
        <p:spPr bwMode="auto">
          <a:xfrm>
            <a:off x="1446213" y="20955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8" name="Rectangle 27"/>
          <p:cNvSpPr/>
          <p:nvPr/>
        </p:nvSpPr>
        <p:spPr bwMode="auto">
          <a:xfrm>
            <a:off x="987425" y="3124200"/>
            <a:ext cx="1524000" cy="1485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0496" name="Connecteur droit avec flèche 28"/>
          <p:cNvCxnSpPr>
            <a:cxnSpLocks noChangeShapeType="1"/>
            <a:stCxn id="20497" idx="3"/>
          </p:cNvCxnSpPr>
          <p:nvPr/>
        </p:nvCxnSpPr>
        <p:spPr bwMode="auto">
          <a:xfrm flipV="1">
            <a:off x="2346325" y="2249488"/>
            <a:ext cx="1616075" cy="161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497" name="ZoneTexte 29"/>
          <p:cNvSpPr txBox="1">
            <a:spLocks noChangeArrowheads="1"/>
          </p:cNvSpPr>
          <p:nvPr/>
        </p:nvSpPr>
        <p:spPr bwMode="auto">
          <a:xfrm>
            <a:off x="1065213" y="3544888"/>
            <a:ext cx="1281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f</a:t>
            </a:r>
            <a:r>
              <a:rPr lang="en-GB"/>
              <a:t>=CI.foo(p)</a:t>
            </a:r>
            <a:br>
              <a:rPr lang="en-GB"/>
            </a:br>
            <a:r>
              <a:rPr lang="fr-FR"/>
              <a:t>……….</a:t>
            </a:r>
            <a:endParaRPr lang="en-GB"/>
          </a:p>
        </p:txBody>
      </p:sp>
      <p:sp>
        <p:nvSpPr>
          <p:cNvPr id="20498" name="Rectangle 52"/>
          <p:cNvSpPr>
            <a:spLocks noChangeArrowheads="1"/>
          </p:cNvSpPr>
          <p:nvPr/>
        </p:nvSpPr>
        <p:spPr bwMode="auto">
          <a:xfrm>
            <a:off x="5314950" y="1638300"/>
            <a:ext cx="3125788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4" name="Grouper 53"/>
          <p:cNvGrpSpPr>
            <a:grpSpLocks/>
          </p:cNvGrpSpPr>
          <p:nvPr/>
        </p:nvGrpSpPr>
        <p:grpSpPr bwMode="auto">
          <a:xfrm>
            <a:off x="8440738" y="2057400"/>
            <a:ext cx="230187" cy="304800"/>
            <a:chOff x="7924800" y="1143794"/>
            <a:chExt cx="229394" cy="304800"/>
          </a:xfrm>
        </p:grpSpPr>
        <p:cxnSp>
          <p:nvCxnSpPr>
            <p:cNvPr id="20522" name="Connecteur droit 5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0523" name="Connecteur droit 5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5" name="Grouper 56"/>
          <p:cNvGrpSpPr>
            <a:grpSpLocks/>
          </p:cNvGrpSpPr>
          <p:nvPr/>
        </p:nvGrpSpPr>
        <p:grpSpPr bwMode="auto">
          <a:xfrm flipH="1">
            <a:off x="5087938" y="2097088"/>
            <a:ext cx="230187" cy="304800"/>
            <a:chOff x="7924800" y="1143794"/>
            <a:chExt cx="229394" cy="304800"/>
          </a:xfrm>
        </p:grpSpPr>
        <p:cxnSp>
          <p:nvCxnSpPr>
            <p:cNvPr id="20520" name="Connecteur droit 5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0521" name="Connecteur droit 5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0501" name="Rectangle 59"/>
          <p:cNvSpPr>
            <a:spLocks noChangeArrowheads="1"/>
          </p:cNvSpPr>
          <p:nvPr/>
        </p:nvSpPr>
        <p:spPr bwMode="auto">
          <a:xfrm>
            <a:off x="5467350" y="1944688"/>
            <a:ext cx="2290763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0502" name="Connecteur droit 60"/>
          <p:cNvCxnSpPr>
            <a:cxnSpLocks noChangeShapeType="1"/>
          </p:cNvCxnSpPr>
          <p:nvPr/>
        </p:nvCxnSpPr>
        <p:spPr bwMode="auto">
          <a:xfrm rot="5400000">
            <a:off x="5618163" y="2173288"/>
            <a:ext cx="460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03" name="Connecteur droit 61"/>
          <p:cNvCxnSpPr>
            <a:cxnSpLocks noChangeShapeType="1"/>
          </p:cNvCxnSpPr>
          <p:nvPr/>
        </p:nvCxnSpPr>
        <p:spPr bwMode="auto">
          <a:xfrm rot="5400000">
            <a:off x="6001544" y="217249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04" name="Connecteur droit 62"/>
          <p:cNvCxnSpPr>
            <a:cxnSpLocks noChangeShapeType="1"/>
          </p:cNvCxnSpPr>
          <p:nvPr/>
        </p:nvCxnSpPr>
        <p:spPr bwMode="auto">
          <a:xfrm rot="5400000">
            <a:off x="6383337" y="21701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05" name="Connecteur droit 63"/>
          <p:cNvCxnSpPr>
            <a:cxnSpLocks noChangeShapeType="1"/>
          </p:cNvCxnSpPr>
          <p:nvPr/>
        </p:nvCxnSpPr>
        <p:spPr bwMode="auto">
          <a:xfrm rot="5400000">
            <a:off x="6765925" y="216693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06" name="Connecteur droit 64"/>
          <p:cNvCxnSpPr>
            <a:cxnSpLocks noChangeShapeType="1"/>
          </p:cNvCxnSpPr>
          <p:nvPr/>
        </p:nvCxnSpPr>
        <p:spPr bwMode="auto">
          <a:xfrm rot="5400000">
            <a:off x="7146926" y="2165350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07" name="Connecteur droit 65"/>
          <p:cNvCxnSpPr>
            <a:cxnSpLocks noChangeShapeType="1"/>
          </p:cNvCxnSpPr>
          <p:nvPr/>
        </p:nvCxnSpPr>
        <p:spPr bwMode="auto">
          <a:xfrm rot="5400000">
            <a:off x="7529513" y="2162175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7" name="Ellipse 66"/>
          <p:cNvSpPr>
            <a:spLocks noChangeArrowheads="1"/>
          </p:cNvSpPr>
          <p:nvPr/>
        </p:nvSpPr>
        <p:spPr bwMode="auto">
          <a:xfrm>
            <a:off x="5543550" y="20589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69" name="Rectangle 68"/>
          <p:cNvSpPr/>
          <p:nvPr/>
        </p:nvSpPr>
        <p:spPr bwMode="auto">
          <a:xfrm>
            <a:off x="5465763" y="3086100"/>
            <a:ext cx="15240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0510" name="Connecteur droit 72"/>
          <p:cNvCxnSpPr>
            <a:cxnSpLocks noChangeShapeType="1"/>
          </p:cNvCxnSpPr>
          <p:nvPr/>
        </p:nvCxnSpPr>
        <p:spPr bwMode="auto">
          <a:xfrm>
            <a:off x="4189413" y="2247900"/>
            <a:ext cx="8953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77" name="Losange 76"/>
          <p:cNvSpPr>
            <a:spLocks noChangeArrowheads="1"/>
          </p:cNvSpPr>
          <p:nvPr/>
        </p:nvSpPr>
        <p:spPr bwMode="auto">
          <a:xfrm>
            <a:off x="2895600" y="3405188"/>
            <a:ext cx="384175" cy="509587"/>
          </a:xfrm>
          <a:prstGeom prst="diamond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79" name="Connecteur en arc 78"/>
          <p:cNvCxnSpPr>
            <a:cxnSpLocks noChangeShapeType="1"/>
            <a:stCxn id="77" idx="3"/>
            <a:endCxn id="67" idx="4"/>
          </p:cNvCxnSpPr>
          <p:nvPr/>
        </p:nvCxnSpPr>
        <p:spPr bwMode="auto">
          <a:xfrm flipV="1">
            <a:off x="3279775" y="2249488"/>
            <a:ext cx="2378075" cy="1409700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cxnSp>
        <p:nvCxnSpPr>
          <p:cNvPr id="83" name="Forme 82"/>
          <p:cNvCxnSpPr>
            <a:cxnSpLocks noChangeShapeType="1"/>
          </p:cNvCxnSpPr>
          <p:nvPr/>
        </p:nvCxnSpPr>
        <p:spPr bwMode="auto">
          <a:xfrm flipH="1">
            <a:off x="1893888" y="3698875"/>
            <a:ext cx="479425" cy="431800"/>
          </a:xfrm>
          <a:prstGeom prst="curvedConnector3">
            <a:avLst>
              <a:gd name="adj1" fmla="val -47657"/>
            </a:avLst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514" name="ZoneTexte 44"/>
          <p:cNvSpPr txBox="1">
            <a:spLocks noChangeArrowheads="1"/>
          </p:cNvSpPr>
          <p:nvPr/>
        </p:nvSpPr>
        <p:spPr bwMode="auto">
          <a:xfrm>
            <a:off x="1066800" y="41148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f.bar()</a:t>
            </a:r>
            <a:endParaRPr lang="en-GB"/>
          </a:p>
        </p:txBody>
      </p:sp>
      <p:sp>
        <p:nvSpPr>
          <p:cNvPr id="86" name="ZoneTexte 85"/>
          <p:cNvSpPr txBox="1">
            <a:spLocks noChangeArrowheads="1"/>
          </p:cNvSpPr>
          <p:nvPr/>
        </p:nvSpPr>
        <p:spPr bwMode="auto">
          <a:xfrm>
            <a:off x="1028700" y="4114800"/>
            <a:ext cx="838200" cy="369888"/>
          </a:xfrm>
          <a:prstGeom prst="rect">
            <a:avLst/>
          </a:prstGeom>
          <a:solidFill>
            <a:srgbClr val="FFF7C5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f.bar()</a:t>
            </a:r>
            <a:endParaRPr lang="en-GB" b="1">
              <a:solidFill>
                <a:schemeClr val="accent2"/>
              </a:solidFill>
            </a:endParaRPr>
          </a:p>
        </p:txBody>
      </p:sp>
      <p:sp>
        <p:nvSpPr>
          <p:cNvPr id="94" name="Forme libre 93"/>
          <p:cNvSpPr>
            <a:spLocks noChangeArrowheads="1"/>
          </p:cNvSpPr>
          <p:nvPr/>
        </p:nvSpPr>
        <p:spPr bwMode="auto">
          <a:xfrm>
            <a:off x="1209675" y="3325813"/>
            <a:ext cx="1884363" cy="322262"/>
          </a:xfrm>
          <a:custGeom>
            <a:avLst/>
            <a:gdLst>
              <a:gd name="T0" fmla="*/ 0 w 1884738"/>
              <a:gd name="T1" fmla="*/ 322551 h 322551"/>
              <a:gd name="T2" fmla="*/ 786147 w 1884738"/>
              <a:gd name="T3" fmla="*/ 40319 h 322551"/>
              <a:gd name="T4" fmla="*/ 1884738 w 1884738"/>
              <a:gd name="T5" fmla="*/ 80638 h 322551"/>
              <a:gd name="T6" fmla="*/ 1884738 w 1884738"/>
              <a:gd name="T7" fmla="*/ 80638 h 322551"/>
              <a:gd name="T8" fmla="*/ 0 60000 65536"/>
              <a:gd name="T9" fmla="*/ 0 60000 65536"/>
              <a:gd name="T10" fmla="*/ 0 60000 65536"/>
              <a:gd name="T11" fmla="*/ 0 60000 65536"/>
              <a:gd name="T12" fmla="*/ 0 w 1884738"/>
              <a:gd name="T13" fmla="*/ 0 h 322551"/>
              <a:gd name="T14" fmla="*/ 1884738 w 1884738"/>
              <a:gd name="T15" fmla="*/ 322551 h 322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4738" h="322551">
                <a:moveTo>
                  <a:pt x="0" y="322551"/>
                </a:moveTo>
                <a:cubicBezTo>
                  <a:pt x="236012" y="201594"/>
                  <a:pt x="472024" y="80638"/>
                  <a:pt x="786147" y="40319"/>
                </a:cubicBezTo>
                <a:cubicBezTo>
                  <a:pt x="1100270" y="0"/>
                  <a:pt x="1884738" y="80638"/>
                  <a:pt x="1884738" y="806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46" name="ZoneTexte 45"/>
          <p:cNvSpPr txBox="1"/>
          <p:nvPr/>
        </p:nvSpPr>
        <p:spPr>
          <a:xfrm>
            <a:off x="762000" y="4419600"/>
            <a:ext cx="7620000" cy="205740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GB" sz="2000" b="1">
                <a:solidFill>
                  <a:srgbClr val="2C2A65"/>
                </a:solidFill>
              </a:rPr>
              <a:t>Component are independent entities </a:t>
            </a:r>
          </a:p>
          <a:p>
            <a:pPr algn="ctr"/>
            <a:r>
              <a:rPr lang="en-GB" sz="2000" b="1">
                <a:solidFill>
                  <a:srgbClr val="2C2A65"/>
                </a:solidFill>
              </a:rPr>
              <a:t>(threads are isolated in a component)</a:t>
            </a:r>
          </a:p>
          <a:p>
            <a:pPr algn="ctr"/>
            <a:r>
              <a:rPr lang="en-GB" sz="2000" b="1">
                <a:solidFill>
                  <a:srgbClr val="2C2A65"/>
                </a:solidFill>
              </a:rPr>
              <a:t>+</a:t>
            </a:r>
          </a:p>
          <a:p>
            <a:pPr algn="ctr"/>
            <a:r>
              <a:rPr lang="en-GB" sz="2000" b="1">
                <a:solidFill>
                  <a:srgbClr val="2C2A65"/>
                </a:solidFill>
              </a:rPr>
              <a:t>Asynchronous method invocations with results</a:t>
            </a:r>
          </a:p>
          <a:p>
            <a:pPr algn="ctr"/>
            <a:r>
              <a:rPr lang="en-GB" sz="2000" b="1">
                <a:solidFill>
                  <a:srgbClr val="2C2A65"/>
                </a:solidFill>
                <a:latin typeface="Wingdings" charset="2"/>
                <a:ea typeface="Wingdings" charset="2"/>
                <a:cs typeface="Wingdings" charset="2"/>
              </a:rPr>
              <a:t></a:t>
            </a:r>
            <a:endParaRPr lang="en-GB" sz="2000" b="1">
              <a:solidFill>
                <a:srgbClr val="2C2A65"/>
              </a:solidFill>
            </a:endParaRPr>
          </a:p>
          <a:p>
            <a:pPr algn="ctr"/>
            <a:r>
              <a:rPr lang="en-GB" sz="2000" b="1">
                <a:solidFill>
                  <a:srgbClr val="2C2A65"/>
                </a:solidFill>
              </a:rPr>
              <a:t>Futures are necessary</a:t>
            </a:r>
          </a:p>
        </p:txBody>
      </p:sp>
      <p:cxnSp>
        <p:nvCxnSpPr>
          <p:cNvPr id="20518" name="Connecteur droit 46"/>
          <p:cNvCxnSpPr>
            <a:cxnSpLocks noChangeShapeType="1"/>
          </p:cNvCxnSpPr>
          <p:nvPr/>
        </p:nvCxnSpPr>
        <p:spPr bwMode="auto">
          <a:xfrm rot="16200000" flipH="1">
            <a:off x="4493418" y="209788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19" name="Connecteur droit 47"/>
          <p:cNvCxnSpPr>
            <a:cxnSpLocks noChangeShapeType="1"/>
          </p:cNvCxnSpPr>
          <p:nvPr/>
        </p:nvCxnSpPr>
        <p:spPr bwMode="auto">
          <a:xfrm rot="5400000">
            <a:off x="4493419" y="22550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6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7" grpId="0" animBg="1"/>
      <p:bldP spid="86" grpId="0" animBg="1"/>
      <p:bldP spid="9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90A-B155-4AF3-96E0-1FAC6925C5FF}" type="slidenum">
              <a:rPr lang="en-US" altLang="fr-FR"/>
              <a:pPr/>
              <a:t>7</a:t>
            </a:fld>
            <a:endParaRPr lang="en-US" altLang="fr-FR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91444" y="242889"/>
            <a:ext cx="7721600" cy="852487"/>
          </a:xfrm>
        </p:spPr>
        <p:txBody>
          <a:bodyPr/>
          <a:lstStyle/>
          <a:p>
            <a:r>
              <a:rPr lang="en-US" sz="4000" b="1" dirty="0">
                <a:solidFill>
                  <a:srgbClr val="0070C0"/>
                </a:solidFill>
              </a:rPr>
              <a:t>Distributed Components</a:t>
            </a:r>
            <a:r>
              <a:rPr lang="en-US" altLang="fr-FR" sz="3200" dirty="0" smtClean="0"/>
              <a:t>…</a:t>
            </a:r>
            <a:endParaRPr lang="en-US" altLang="fr-FR" dirty="0"/>
          </a:p>
        </p:txBody>
      </p:sp>
      <p:grpSp>
        <p:nvGrpSpPr>
          <p:cNvPr id="756755" name="Group 19"/>
          <p:cNvGrpSpPr>
            <a:grpSpLocks/>
          </p:cNvGrpSpPr>
          <p:nvPr/>
        </p:nvGrpSpPr>
        <p:grpSpPr bwMode="auto">
          <a:xfrm>
            <a:off x="461434" y="1419226"/>
            <a:ext cx="5693833" cy="3171757"/>
            <a:chOff x="327" y="894"/>
            <a:chExt cx="5471" cy="2665"/>
          </a:xfrm>
        </p:grpSpPr>
        <p:sp>
          <p:nvSpPr>
            <p:cNvPr id="756741" name="Rectangle 5"/>
            <p:cNvSpPr>
              <a:spLocks noChangeArrowheads="1"/>
            </p:cNvSpPr>
            <p:nvPr/>
          </p:nvSpPr>
          <p:spPr bwMode="auto">
            <a:xfrm>
              <a:off x="584" y="1534"/>
              <a:ext cx="106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Services</a:t>
              </a:r>
            </a:p>
          </p:txBody>
        </p:sp>
        <p:sp>
          <p:nvSpPr>
            <p:cNvPr id="756742" name="Rectangle 6"/>
            <p:cNvSpPr>
              <a:spLocks noChangeArrowheads="1"/>
            </p:cNvSpPr>
            <p:nvPr/>
          </p:nvSpPr>
          <p:spPr bwMode="auto">
            <a:xfrm>
              <a:off x="700" y="2200"/>
              <a:ext cx="1311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Adaptation</a:t>
              </a:r>
            </a:p>
          </p:txBody>
        </p:sp>
        <p:sp>
          <p:nvSpPr>
            <p:cNvPr id="756743" name="Rectangle 7"/>
            <p:cNvSpPr>
              <a:spLocks noChangeArrowheads="1"/>
            </p:cNvSpPr>
            <p:nvPr/>
          </p:nvSpPr>
          <p:spPr bwMode="auto">
            <a:xfrm>
              <a:off x="2281" y="1814"/>
              <a:ext cx="175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Message passing</a:t>
              </a:r>
            </a:p>
          </p:txBody>
        </p:sp>
        <p:sp>
          <p:nvSpPr>
            <p:cNvPr id="756744" name="Rectangle 8"/>
            <p:cNvSpPr>
              <a:spLocks noChangeArrowheads="1"/>
            </p:cNvSpPr>
            <p:nvPr/>
          </p:nvSpPr>
          <p:spPr bwMode="auto">
            <a:xfrm>
              <a:off x="4742" y="1276"/>
              <a:ext cx="91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Clouds</a:t>
              </a:r>
            </a:p>
          </p:txBody>
        </p:sp>
        <p:sp>
          <p:nvSpPr>
            <p:cNvPr id="756745" name="Rectangle 9"/>
            <p:cNvSpPr>
              <a:spLocks noChangeArrowheads="1"/>
            </p:cNvSpPr>
            <p:nvPr/>
          </p:nvSpPr>
          <p:spPr bwMode="auto">
            <a:xfrm>
              <a:off x="4118" y="964"/>
              <a:ext cx="74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Grids</a:t>
              </a:r>
            </a:p>
          </p:txBody>
        </p:sp>
        <p:sp>
          <p:nvSpPr>
            <p:cNvPr id="756746" name="Rectangle 10"/>
            <p:cNvSpPr>
              <a:spLocks noChangeArrowheads="1"/>
            </p:cNvSpPr>
            <p:nvPr/>
          </p:nvSpPr>
          <p:spPr bwMode="auto">
            <a:xfrm>
              <a:off x="4300" y="2307"/>
              <a:ext cx="1311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Self Healing</a:t>
              </a:r>
            </a:p>
          </p:txBody>
        </p:sp>
        <p:sp>
          <p:nvSpPr>
            <p:cNvPr id="756747" name="Rectangle 11"/>
            <p:cNvSpPr>
              <a:spLocks noChangeArrowheads="1"/>
            </p:cNvSpPr>
            <p:nvPr/>
          </p:nvSpPr>
          <p:spPr bwMode="auto">
            <a:xfrm>
              <a:off x="1767" y="2480"/>
              <a:ext cx="1904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 dirty="0">
                  <a:solidFill>
                    <a:schemeClr val="tx1"/>
                  </a:solidFill>
                </a:rPr>
                <a:t>Reconfiguration</a:t>
              </a:r>
            </a:p>
          </p:txBody>
        </p:sp>
        <p:sp>
          <p:nvSpPr>
            <p:cNvPr id="756748" name="Rectangle 12"/>
            <p:cNvSpPr>
              <a:spLocks noChangeArrowheads="1"/>
            </p:cNvSpPr>
            <p:nvPr/>
          </p:nvSpPr>
          <p:spPr bwMode="auto">
            <a:xfrm>
              <a:off x="2769" y="3198"/>
              <a:ext cx="1631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 dirty="0">
                  <a:solidFill>
                    <a:schemeClr val="tx1"/>
                  </a:solidFill>
                </a:rPr>
                <a:t>Self </a:t>
              </a:r>
              <a:r>
                <a:rPr lang="fr-FR" altLang="fr-FR" sz="2000" dirty="0" err="1">
                  <a:solidFill>
                    <a:schemeClr val="tx1"/>
                  </a:solidFill>
                </a:rPr>
                <a:t>Optimizing</a:t>
              </a:r>
              <a:endParaRPr lang="fr-FR" altLang="fr-FR" sz="2000" dirty="0">
                <a:solidFill>
                  <a:schemeClr val="tx1"/>
                </a:solidFill>
              </a:endParaRPr>
            </a:p>
          </p:txBody>
        </p:sp>
        <p:sp>
          <p:nvSpPr>
            <p:cNvPr id="756749" name="Rectangle 13"/>
            <p:cNvSpPr>
              <a:spLocks noChangeArrowheads="1"/>
            </p:cNvSpPr>
            <p:nvPr/>
          </p:nvSpPr>
          <p:spPr bwMode="auto">
            <a:xfrm>
              <a:off x="3978" y="2827"/>
              <a:ext cx="1631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Load Balancing</a:t>
              </a:r>
            </a:p>
          </p:txBody>
        </p:sp>
        <p:sp>
          <p:nvSpPr>
            <p:cNvPr id="756740" name="Rectangle 4"/>
            <p:cNvSpPr>
              <a:spLocks noChangeArrowheads="1"/>
            </p:cNvSpPr>
            <p:nvPr/>
          </p:nvSpPr>
          <p:spPr bwMode="auto">
            <a:xfrm>
              <a:off x="786" y="894"/>
              <a:ext cx="1513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Components</a:t>
              </a:r>
            </a:p>
          </p:txBody>
        </p:sp>
        <p:sp>
          <p:nvSpPr>
            <p:cNvPr id="756750" name="Rectangle 14"/>
            <p:cNvSpPr>
              <a:spLocks noChangeArrowheads="1"/>
            </p:cNvSpPr>
            <p:nvPr/>
          </p:nvSpPr>
          <p:spPr bwMode="auto">
            <a:xfrm>
              <a:off x="327" y="1211"/>
              <a:ext cx="124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Interfaces</a:t>
              </a:r>
            </a:p>
          </p:txBody>
        </p:sp>
        <p:sp>
          <p:nvSpPr>
            <p:cNvPr id="756751" name="Rectangle 15"/>
            <p:cNvSpPr>
              <a:spLocks noChangeArrowheads="1"/>
            </p:cNvSpPr>
            <p:nvPr/>
          </p:nvSpPr>
          <p:spPr bwMode="auto">
            <a:xfrm>
              <a:off x="4486" y="1696"/>
              <a:ext cx="1312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MultiCores</a:t>
              </a:r>
            </a:p>
          </p:txBody>
        </p:sp>
        <p:sp>
          <p:nvSpPr>
            <p:cNvPr id="756754" name="Rectangle 18"/>
            <p:cNvSpPr>
              <a:spLocks noChangeArrowheads="1"/>
            </p:cNvSpPr>
            <p:nvPr/>
          </p:nvSpPr>
          <p:spPr bwMode="auto">
            <a:xfrm>
              <a:off x="1987" y="1310"/>
              <a:ext cx="2052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fr-FR" sz="2000">
                  <a:solidFill>
                    <a:schemeClr val="tx1"/>
                  </a:solidFill>
                </a:rPr>
                <a:t>Distributed Systems</a:t>
              </a:r>
            </a:p>
          </p:txBody>
        </p:sp>
      </p:grpSp>
      <p:sp>
        <p:nvSpPr>
          <p:cNvPr id="756756" name="Oval 20"/>
          <p:cNvSpPr>
            <a:spLocks noChangeArrowheads="1"/>
          </p:cNvSpPr>
          <p:nvPr/>
        </p:nvSpPr>
        <p:spPr bwMode="auto">
          <a:xfrm>
            <a:off x="1" y="928688"/>
            <a:ext cx="6540500" cy="40052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fr-FR"/>
          </a:p>
        </p:txBody>
      </p:sp>
      <p:sp>
        <p:nvSpPr>
          <p:cNvPr id="756757" name="Text Box 21"/>
          <p:cNvSpPr txBox="1">
            <a:spLocks noChangeArrowheads="1"/>
          </p:cNvSpPr>
          <p:nvPr/>
        </p:nvSpPr>
        <p:spPr bwMode="auto">
          <a:xfrm>
            <a:off x="5109634" y="4441825"/>
            <a:ext cx="4034366" cy="178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-"/>
            </a:pPr>
            <a:r>
              <a:rPr lang="fr-FR" altLang="fr-FR" b="1" dirty="0">
                <a:solidFill>
                  <a:srgbClr val="0070C0"/>
                </a:solidFill>
                <a:latin typeface="Courier New" pitchFamily="49" charset="0"/>
              </a:rPr>
              <a:t> Hard to program ?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 altLang="fr-FR" b="1" dirty="0">
                <a:solidFill>
                  <a:srgbClr val="0070C0"/>
                </a:solidFill>
                <a:latin typeface="Courier New" pitchFamily="49" charset="0"/>
              </a:rPr>
              <a:t> Correct </a:t>
            </a:r>
            <a:r>
              <a:rPr lang="fr-FR" altLang="fr-FR" b="1" dirty="0" err="1">
                <a:solidFill>
                  <a:srgbClr val="0070C0"/>
                </a:solidFill>
                <a:latin typeface="Courier New" pitchFamily="49" charset="0"/>
              </a:rPr>
              <a:t>Behaviour</a:t>
            </a:r>
            <a:r>
              <a:rPr lang="fr-FR" altLang="fr-FR" b="1" dirty="0">
                <a:solidFill>
                  <a:srgbClr val="0070C0"/>
                </a:solidFill>
                <a:latin typeface="Courier New" pitchFamily="49" charset="0"/>
              </a:rPr>
              <a:t> ?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 altLang="fr-FR" b="1" dirty="0">
                <a:solidFill>
                  <a:srgbClr val="0070C0"/>
                </a:solidFill>
                <a:latin typeface="Courier New" pitchFamily="49" charset="0"/>
              </a:rPr>
              <a:t> Correct </a:t>
            </a:r>
            <a:r>
              <a:rPr lang="fr-FR" altLang="fr-FR" b="1" dirty="0" err="1">
                <a:solidFill>
                  <a:srgbClr val="0070C0"/>
                </a:solidFill>
                <a:latin typeface="Courier New" pitchFamily="49" charset="0"/>
              </a:rPr>
              <a:t>Assembly</a:t>
            </a:r>
            <a:r>
              <a:rPr lang="fr-FR" altLang="fr-FR" b="1" dirty="0">
                <a:solidFill>
                  <a:srgbClr val="0070C0"/>
                </a:solidFill>
                <a:latin typeface="Courier New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91426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5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5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Replies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836613" y="1676400"/>
            <a:ext cx="3125787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3"/>
          <p:cNvGrpSpPr>
            <a:grpSpLocks/>
          </p:cNvGrpSpPr>
          <p:nvPr/>
        </p:nvGrpSpPr>
        <p:grpSpPr bwMode="auto">
          <a:xfrm>
            <a:off x="3962400" y="2095500"/>
            <a:ext cx="230188" cy="304800"/>
            <a:chOff x="7924800" y="1143794"/>
            <a:chExt cx="229394" cy="304800"/>
          </a:xfrm>
        </p:grpSpPr>
        <p:cxnSp>
          <p:nvCxnSpPr>
            <p:cNvPr id="21548" name="Connecteur droit 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1549" name="Connecteur droit 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9"/>
          <p:cNvGrpSpPr>
            <a:grpSpLocks/>
          </p:cNvGrpSpPr>
          <p:nvPr/>
        </p:nvGrpSpPr>
        <p:grpSpPr bwMode="auto">
          <a:xfrm flipH="1">
            <a:off x="609600" y="2135188"/>
            <a:ext cx="230188" cy="304800"/>
            <a:chOff x="7924800" y="1143794"/>
            <a:chExt cx="229394" cy="304800"/>
          </a:xfrm>
        </p:grpSpPr>
        <p:cxnSp>
          <p:nvCxnSpPr>
            <p:cNvPr id="21546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1547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1510" name="Rectangle 16"/>
          <p:cNvSpPr>
            <a:spLocks noChangeArrowheads="1"/>
          </p:cNvSpPr>
          <p:nvPr/>
        </p:nvSpPr>
        <p:spPr bwMode="auto">
          <a:xfrm>
            <a:off x="989013" y="1982788"/>
            <a:ext cx="2290762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1511" name="Connecteur droit 17"/>
          <p:cNvCxnSpPr>
            <a:cxnSpLocks noChangeShapeType="1"/>
          </p:cNvCxnSpPr>
          <p:nvPr/>
        </p:nvCxnSpPr>
        <p:spPr bwMode="auto">
          <a:xfrm rot="5400000">
            <a:off x="1139031" y="2212182"/>
            <a:ext cx="460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12" name="Connecteur droit 18"/>
          <p:cNvCxnSpPr>
            <a:cxnSpLocks noChangeShapeType="1"/>
          </p:cNvCxnSpPr>
          <p:nvPr/>
        </p:nvCxnSpPr>
        <p:spPr bwMode="auto">
          <a:xfrm rot="5400000">
            <a:off x="1522412" y="2211388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13" name="Connecteur droit 19"/>
          <p:cNvCxnSpPr>
            <a:cxnSpLocks noChangeShapeType="1"/>
          </p:cNvCxnSpPr>
          <p:nvPr/>
        </p:nvCxnSpPr>
        <p:spPr bwMode="auto">
          <a:xfrm rot="5400000">
            <a:off x="1905000" y="2208213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14" name="Connecteur droit 20"/>
          <p:cNvCxnSpPr>
            <a:cxnSpLocks noChangeShapeType="1"/>
          </p:cNvCxnSpPr>
          <p:nvPr/>
        </p:nvCxnSpPr>
        <p:spPr bwMode="auto">
          <a:xfrm rot="5400000">
            <a:off x="2286794" y="220424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15" name="Connecteur droit 21"/>
          <p:cNvCxnSpPr>
            <a:cxnSpLocks noChangeShapeType="1"/>
          </p:cNvCxnSpPr>
          <p:nvPr/>
        </p:nvCxnSpPr>
        <p:spPr bwMode="auto">
          <a:xfrm rot="5400000">
            <a:off x="2668588" y="2203450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16" name="Connecteur droit 22"/>
          <p:cNvCxnSpPr>
            <a:cxnSpLocks noChangeShapeType="1"/>
          </p:cNvCxnSpPr>
          <p:nvPr/>
        </p:nvCxnSpPr>
        <p:spPr bwMode="auto">
          <a:xfrm rot="5400000">
            <a:off x="3051176" y="2200275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1517" name="Ellipse 23"/>
          <p:cNvSpPr>
            <a:spLocks noChangeArrowheads="1"/>
          </p:cNvSpPr>
          <p:nvPr/>
        </p:nvSpPr>
        <p:spPr bwMode="auto">
          <a:xfrm>
            <a:off x="1065213" y="20970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1518" name="Ellipse 24"/>
          <p:cNvSpPr>
            <a:spLocks noChangeArrowheads="1"/>
          </p:cNvSpPr>
          <p:nvPr/>
        </p:nvSpPr>
        <p:spPr bwMode="auto">
          <a:xfrm>
            <a:off x="1446213" y="20955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8" name="Rectangle 27"/>
          <p:cNvSpPr/>
          <p:nvPr/>
        </p:nvSpPr>
        <p:spPr bwMode="auto">
          <a:xfrm>
            <a:off x="987425" y="3124200"/>
            <a:ext cx="15240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1520" name="Connecteur droit avec flèche 28"/>
          <p:cNvCxnSpPr>
            <a:cxnSpLocks noChangeShapeType="1"/>
            <a:stCxn id="21521" idx="3"/>
          </p:cNvCxnSpPr>
          <p:nvPr/>
        </p:nvCxnSpPr>
        <p:spPr bwMode="auto">
          <a:xfrm flipV="1">
            <a:off x="2346325" y="2249488"/>
            <a:ext cx="1616075" cy="1481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1521" name="ZoneTexte 29"/>
          <p:cNvSpPr txBox="1">
            <a:spLocks noChangeArrowheads="1"/>
          </p:cNvSpPr>
          <p:nvPr/>
        </p:nvSpPr>
        <p:spPr bwMode="auto">
          <a:xfrm>
            <a:off x="1065213" y="3544888"/>
            <a:ext cx="1281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f</a:t>
            </a:r>
            <a:r>
              <a:rPr lang="en-GB"/>
              <a:t>=CI.foo(p)</a:t>
            </a:r>
          </a:p>
        </p:txBody>
      </p:sp>
      <p:sp>
        <p:nvSpPr>
          <p:cNvPr id="21522" name="Rectangle 52"/>
          <p:cNvSpPr>
            <a:spLocks noChangeArrowheads="1"/>
          </p:cNvSpPr>
          <p:nvPr/>
        </p:nvSpPr>
        <p:spPr bwMode="auto">
          <a:xfrm>
            <a:off x="5314950" y="1638300"/>
            <a:ext cx="3125788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4" name="Grouper 53"/>
          <p:cNvGrpSpPr>
            <a:grpSpLocks/>
          </p:cNvGrpSpPr>
          <p:nvPr/>
        </p:nvGrpSpPr>
        <p:grpSpPr bwMode="auto">
          <a:xfrm>
            <a:off x="8440738" y="2057400"/>
            <a:ext cx="230187" cy="304800"/>
            <a:chOff x="7924800" y="1143794"/>
            <a:chExt cx="229394" cy="304800"/>
          </a:xfrm>
        </p:grpSpPr>
        <p:cxnSp>
          <p:nvCxnSpPr>
            <p:cNvPr id="21544" name="Connecteur droit 5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1545" name="Connecteur droit 5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5" name="Grouper 56"/>
          <p:cNvGrpSpPr>
            <a:grpSpLocks/>
          </p:cNvGrpSpPr>
          <p:nvPr/>
        </p:nvGrpSpPr>
        <p:grpSpPr bwMode="auto">
          <a:xfrm flipH="1">
            <a:off x="5087938" y="2097088"/>
            <a:ext cx="230187" cy="304800"/>
            <a:chOff x="7924800" y="1143794"/>
            <a:chExt cx="229394" cy="304800"/>
          </a:xfrm>
        </p:grpSpPr>
        <p:cxnSp>
          <p:nvCxnSpPr>
            <p:cNvPr id="21542" name="Connecteur droit 5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1543" name="Connecteur droit 5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1525" name="Rectangle 59"/>
          <p:cNvSpPr>
            <a:spLocks noChangeArrowheads="1"/>
          </p:cNvSpPr>
          <p:nvPr/>
        </p:nvSpPr>
        <p:spPr bwMode="auto">
          <a:xfrm>
            <a:off x="5467350" y="1944688"/>
            <a:ext cx="2290763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1526" name="Connecteur droit 60"/>
          <p:cNvCxnSpPr>
            <a:cxnSpLocks noChangeShapeType="1"/>
          </p:cNvCxnSpPr>
          <p:nvPr/>
        </p:nvCxnSpPr>
        <p:spPr bwMode="auto">
          <a:xfrm rot="5400000">
            <a:off x="5618163" y="2173288"/>
            <a:ext cx="460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27" name="Connecteur droit 61"/>
          <p:cNvCxnSpPr>
            <a:cxnSpLocks noChangeShapeType="1"/>
          </p:cNvCxnSpPr>
          <p:nvPr/>
        </p:nvCxnSpPr>
        <p:spPr bwMode="auto">
          <a:xfrm rot="5400000">
            <a:off x="6001544" y="217249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28" name="Connecteur droit 62"/>
          <p:cNvCxnSpPr>
            <a:cxnSpLocks noChangeShapeType="1"/>
          </p:cNvCxnSpPr>
          <p:nvPr/>
        </p:nvCxnSpPr>
        <p:spPr bwMode="auto">
          <a:xfrm rot="5400000">
            <a:off x="6383337" y="21701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29" name="Connecteur droit 63"/>
          <p:cNvCxnSpPr>
            <a:cxnSpLocks noChangeShapeType="1"/>
          </p:cNvCxnSpPr>
          <p:nvPr/>
        </p:nvCxnSpPr>
        <p:spPr bwMode="auto">
          <a:xfrm rot="5400000">
            <a:off x="6765925" y="216693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30" name="Connecteur droit 64"/>
          <p:cNvCxnSpPr>
            <a:cxnSpLocks noChangeShapeType="1"/>
          </p:cNvCxnSpPr>
          <p:nvPr/>
        </p:nvCxnSpPr>
        <p:spPr bwMode="auto">
          <a:xfrm rot="5400000">
            <a:off x="7146926" y="2165350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31" name="Connecteur droit 65"/>
          <p:cNvCxnSpPr>
            <a:cxnSpLocks noChangeShapeType="1"/>
          </p:cNvCxnSpPr>
          <p:nvPr/>
        </p:nvCxnSpPr>
        <p:spPr bwMode="auto">
          <a:xfrm rot="5400000">
            <a:off x="7529513" y="2162175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Rectangle 68"/>
          <p:cNvSpPr/>
          <p:nvPr/>
        </p:nvSpPr>
        <p:spPr bwMode="auto">
          <a:xfrm>
            <a:off x="5465763" y="3086100"/>
            <a:ext cx="15240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r>
              <a:rPr lang="fr-FR" sz="24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</a:t>
            </a:r>
          </a:p>
          <a:p>
            <a:pPr defTabSz="914400" eaLnBrk="0" hangingPunct="0">
              <a:defRPr/>
            </a:pPr>
            <a:r>
              <a:rPr lang="fr-FR" sz="24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</a:t>
            </a:r>
          </a:p>
          <a:p>
            <a:pPr defTabSz="914400" eaLnBrk="0" hangingPunct="0">
              <a:defRPr/>
            </a:pPr>
            <a:r>
              <a:rPr lang="fr-FR" sz="24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</a:t>
            </a: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1533" name="Connecteur droit 72"/>
          <p:cNvCxnSpPr>
            <a:cxnSpLocks noChangeShapeType="1"/>
          </p:cNvCxnSpPr>
          <p:nvPr/>
        </p:nvCxnSpPr>
        <p:spPr bwMode="auto">
          <a:xfrm>
            <a:off x="4189413" y="2247900"/>
            <a:ext cx="8953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21534" name="ZoneTexte 85"/>
          <p:cNvSpPr txBox="1">
            <a:spLocks noChangeArrowheads="1"/>
          </p:cNvSpPr>
          <p:nvPr/>
        </p:nvSpPr>
        <p:spPr bwMode="auto">
          <a:xfrm>
            <a:off x="1066800" y="3897313"/>
            <a:ext cx="800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f.bar()</a:t>
            </a:r>
            <a:endParaRPr lang="en-GB"/>
          </a:p>
        </p:txBody>
      </p:sp>
      <p:sp>
        <p:nvSpPr>
          <p:cNvPr id="21535" name="Ellipse 51"/>
          <p:cNvSpPr>
            <a:spLocks noChangeArrowheads="1"/>
          </p:cNvSpPr>
          <p:nvPr/>
        </p:nvSpPr>
        <p:spPr bwMode="auto">
          <a:xfrm>
            <a:off x="5543550" y="20574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57" name="Ellipse 56"/>
          <p:cNvSpPr/>
          <p:nvPr/>
        </p:nvSpPr>
        <p:spPr bwMode="auto">
          <a:xfrm>
            <a:off x="5543550" y="2057400"/>
            <a:ext cx="228600" cy="207963"/>
          </a:xfrm>
          <a:prstGeom prst="ellipse">
            <a:avLst/>
          </a:prstGeom>
          <a:solidFill>
            <a:srgbClr val="1A1AFF"/>
          </a:solidFill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1537" name="Forme libre 67"/>
          <p:cNvSpPr>
            <a:spLocks noChangeArrowheads="1"/>
          </p:cNvSpPr>
          <p:nvPr/>
        </p:nvSpPr>
        <p:spPr bwMode="auto">
          <a:xfrm>
            <a:off x="1209675" y="3325813"/>
            <a:ext cx="1884363" cy="322262"/>
          </a:xfrm>
          <a:custGeom>
            <a:avLst/>
            <a:gdLst>
              <a:gd name="T0" fmla="*/ 0 w 1884738"/>
              <a:gd name="T1" fmla="*/ 322551 h 322551"/>
              <a:gd name="T2" fmla="*/ 786147 w 1884738"/>
              <a:gd name="T3" fmla="*/ 40319 h 322551"/>
              <a:gd name="T4" fmla="*/ 1884738 w 1884738"/>
              <a:gd name="T5" fmla="*/ 80638 h 322551"/>
              <a:gd name="T6" fmla="*/ 1884738 w 1884738"/>
              <a:gd name="T7" fmla="*/ 80638 h 322551"/>
              <a:gd name="T8" fmla="*/ 0 60000 65536"/>
              <a:gd name="T9" fmla="*/ 0 60000 65536"/>
              <a:gd name="T10" fmla="*/ 0 60000 65536"/>
              <a:gd name="T11" fmla="*/ 0 60000 65536"/>
              <a:gd name="T12" fmla="*/ 0 w 1884738"/>
              <a:gd name="T13" fmla="*/ 0 h 322551"/>
              <a:gd name="T14" fmla="*/ 1884738 w 1884738"/>
              <a:gd name="T15" fmla="*/ 322551 h 322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4738" h="322551">
                <a:moveTo>
                  <a:pt x="0" y="322551"/>
                </a:moveTo>
                <a:cubicBezTo>
                  <a:pt x="236012" y="201594"/>
                  <a:pt x="472024" y="80638"/>
                  <a:pt x="786147" y="40319"/>
                </a:cubicBezTo>
                <a:cubicBezTo>
                  <a:pt x="1100270" y="0"/>
                  <a:pt x="1884738" y="80638"/>
                  <a:pt x="1884738" y="806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48" name="Ellipse 47"/>
          <p:cNvSpPr/>
          <p:nvPr/>
        </p:nvSpPr>
        <p:spPr bwMode="auto">
          <a:xfrm>
            <a:off x="3094038" y="3325813"/>
            <a:ext cx="228600" cy="207962"/>
          </a:xfrm>
          <a:prstGeom prst="ellipse">
            <a:avLst/>
          </a:prstGeom>
          <a:solidFill>
            <a:srgbClr val="1A1AFF"/>
          </a:solidFill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1539" name="Forme libre 49"/>
          <p:cNvSpPr>
            <a:spLocks noChangeArrowheads="1"/>
          </p:cNvSpPr>
          <p:nvPr/>
        </p:nvSpPr>
        <p:spPr bwMode="auto">
          <a:xfrm>
            <a:off x="3313113" y="2205038"/>
            <a:ext cx="2101850" cy="1016000"/>
          </a:xfrm>
          <a:custGeom>
            <a:avLst/>
            <a:gdLst>
              <a:gd name="T0" fmla="*/ 2101273 w 2101273"/>
              <a:gd name="T1" fmla="*/ 0 h 1016000"/>
              <a:gd name="T2" fmla="*/ 588819 w 2101273"/>
              <a:gd name="T3" fmla="*/ 438727 h 1016000"/>
              <a:gd name="T4" fmla="*/ 0 w 2101273"/>
              <a:gd name="T5" fmla="*/ 1016000 h 1016000"/>
              <a:gd name="T6" fmla="*/ 0 60000 65536"/>
              <a:gd name="T7" fmla="*/ 0 60000 65536"/>
              <a:gd name="T8" fmla="*/ 0 60000 65536"/>
              <a:gd name="T9" fmla="*/ 0 w 2101273"/>
              <a:gd name="T10" fmla="*/ 0 h 1016000"/>
              <a:gd name="T11" fmla="*/ 2101273 w 2101273"/>
              <a:gd name="T12" fmla="*/ 1016000 h 1016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1273" h="1016000">
                <a:moveTo>
                  <a:pt x="2101273" y="0"/>
                </a:moveTo>
                <a:cubicBezTo>
                  <a:pt x="1520152" y="134697"/>
                  <a:pt x="939031" y="269394"/>
                  <a:pt x="588819" y="438727"/>
                </a:cubicBezTo>
                <a:cubicBezTo>
                  <a:pt x="238607" y="608060"/>
                  <a:pt x="119303" y="812030"/>
                  <a:pt x="0" y="1016000"/>
                </a:cubicBezTo>
              </a:path>
            </a:pathLst>
          </a:custGeom>
          <a:noFill/>
          <a:ln w="38100" cmpd="dbl">
            <a:solidFill>
              <a:schemeClr val="tx1"/>
            </a:solidFill>
            <a:round/>
            <a:headEnd/>
            <a:tailEnd type="arrow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cxnSp>
        <p:nvCxnSpPr>
          <p:cNvPr id="21540" name="Connecteur droit 44"/>
          <p:cNvCxnSpPr>
            <a:cxnSpLocks noChangeShapeType="1"/>
          </p:cNvCxnSpPr>
          <p:nvPr/>
        </p:nvCxnSpPr>
        <p:spPr bwMode="auto">
          <a:xfrm rot="16200000" flipH="1">
            <a:off x="4493418" y="209788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541" name="Connecteur droit 45"/>
          <p:cNvCxnSpPr>
            <a:cxnSpLocks noChangeShapeType="1"/>
          </p:cNvCxnSpPr>
          <p:nvPr/>
        </p:nvCxnSpPr>
        <p:spPr bwMode="auto">
          <a:xfrm rot="5400000">
            <a:off x="4493419" y="22550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8579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457200" y="38894"/>
            <a:ext cx="8229600" cy="1143000"/>
          </a:xfrm>
        </p:spPr>
        <p:txBody>
          <a:bodyPr/>
          <a:lstStyle/>
          <a:p>
            <a:r>
              <a:rPr lang="en-GB" sz="4000" dirty="0">
                <a:latin typeface="Arial" charset="0"/>
                <a:ea typeface="ＭＳ Ｐゴシック" charset="0"/>
                <a:cs typeface="ＭＳ Ｐゴシック" charset="0"/>
              </a:rPr>
              <a:t>What is a Future?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>
          <a:xfrm>
            <a:off x="184150" y="984250"/>
            <a:ext cx="8731250" cy="4572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800" dirty="0">
                <a:latin typeface="Arial" charset="0"/>
                <a:ea typeface="ＭＳ Ｐゴシック" charset="0"/>
                <a:cs typeface="ＭＳ Ｐゴシック" charset="0"/>
              </a:rPr>
              <a:t>Future = Placeholder for an awaited result</a:t>
            </a:r>
          </a:p>
          <a:p>
            <a:r>
              <a:rPr lang="en-GB" sz="2800" dirty="0">
                <a:latin typeface="Arial" charset="0"/>
                <a:ea typeface="ＭＳ Ｐゴシック" charset="0"/>
                <a:cs typeface="ＭＳ Ｐゴシック" charset="0"/>
              </a:rPr>
              <a:t>Creation of a future</a:t>
            </a:r>
          </a:p>
          <a:p>
            <a:pPr lvl="1"/>
            <a:r>
              <a:rPr lang="en-GB" sz="2400" dirty="0">
                <a:latin typeface="Arial" charset="0"/>
                <a:ea typeface="ＭＳ Ｐゴシック" charset="0"/>
              </a:rPr>
              <a:t>How and when are futures created?</a:t>
            </a:r>
          </a:p>
          <a:p>
            <a:pPr lvl="2"/>
            <a:r>
              <a:rPr lang="en-GB" sz="2000" dirty="0">
                <a:latin typeface="Arial" charset="0"/>
                <a:ea typeface="ＭＳ Ｐゴシック" charset="0"/>
              </a:rPr>
              <a:t>Implicit creation  = automatic upon asynchronous 				invocation (on a remote object)</a:t>
            </a:r>
          </a:p>
          <a:p>
            <a:pPr lvl="2"/>
            <a:r>
              <a:rPr lang="en-GB" sz="2000" dirty="0">
                <a:latin typeface="Arial" charset="0"/>
                <a:ea typeface="ＭＳ Ｐゴシック" charset="0"/>
              </a:rPr>
              <a:t>Explicit creation = there is a </a:t>
            </a:r>
            <a:r>
              <a:rPr lang="en-GB" sz="2000" i="1" dirty="0">
                <a:latin typeface="Arial" charset="0"/>
                <a:ea typeface="ＭＳ Ｐゴシック" charset="0"/>
              </a:rPr>
              <a:t>future </a:t>
            </a:r>
            <a:r>
              <a:rPr lang="en-GB" sz="2000" dirty="0">
                <a:latin typeface="Arial" charset="0"/>
                <a:ea typeface="ＭＳ Ｐゴシック" charset="0"/>
              </a:rPr>
              <a:t>construct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GB" sz="2800" dirty="0">
                <a:latin typeface="Arial" charset="0"/>
                <a:ea typeface="ＭＳ Ｐゴシック" charset="0"/>
                <a:cs typeface="ＭＳ Ｐゴシック" charset="0"/>
              </a:rPr>
              <a:t>Manipulation and access</a:t>
            </a:r>
          </a:p>
          <a:p>
            <a:pPr lvl="1"/>
            <a:r>
              <a:rPr lang="en-GB" sz="2400" dirty="0">
                <a:latin typeface="Arial" charset="0"/>
                <a:ea typeface="ＭＳ Ｐゴシック" charset="0"/>
              </a:rPr>
              <a:t>How to manipulate the futures?</a:t>
            </a:r>
          </a:p>
          <a:p>
            <a:pPr lvl="2"/>
            <a:r>
              <a:rPr lang="en-GB" sz="2000" dirty="0">
                <a:latin typeface="Arial" charset="0"/>
                <a:ea typeface="ＭＳ Ｐゴシック" charset="0"/>
              </a:rPr>
              <a:t>Explicit access = </a:t>
            </a:r>
            <a:r>
              <a:rPr lang="en-GB" sz="2000" i="1" dirty="0">
                <a:latin typeface="Arial" charset="0"/>
                <a:ea typeface="ＭＳ Ｐゴシック" charset="0"/>
              </a:rPr>
              <a:t>get </a:t>
            </a:r>
            <a:r>
              <a:rPr lang="en-GB" sz="2000" dirty="0">
                <a:latin typeface="Arial" charset="0"/>
                <a:ea typeface="ＭＳ Ｐゴシック" charset="0"/>
              </a:rPr>
              <a:t>operation (+ </a:t>
            </a:r>
            <a:r>
              <a:rPr lang="en-GB" sz="2000" i="1" dirty="0">
                <a:latin typeface="Arial" charset="0"/>
                <a:ea typeface="ＭＳ Ｐゴシック" charset="0"/>
              </a:rPr>
              <a:t>future </a:t>
            </a:r>
            <a:r>
              <a:rPr lang="en-GB" sz="2000" dirty="0">
                <a:latin typeface="Arial" charset="0"/>
                <a:ea typeface="ＭＳ Ｐゴシック" charset="0"/>
              </a:rPr>
              <a:t>type)</a:t>
            </a:r>
          </a:p>
          <a:p>
            <a:pPr lvl="2"/>
            <a:r>
              <a:rPr lang="en-GB" sz="2000" dirty="0">
                <a:latin typeface="Arial" charset="0"/>
                <a:ea typeface="ＭＳ Ｐゴシック" charset="0"/>
              </a:rPr>
              <a:t>Implicit (transparent) access = any variable can 					contain a future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FF581E-8884-8347-8D1E-8D0606B1BCFC}" type="slidenum">
              <a:rPr lang="en-GB" sz="1400">
                <a:solidFill>
                  <a:srgbClr val="191919"/>
                </a:solidFill>
              </a:rPr>
              <a:pPr eaLnBrk="1" hangingPunct="1"/>
              <a:t>71</a:t>
            </a:fld>
            <a:endParaRPr lang="en-GB" sz="1400">
              <a:solidFill>
                <a:srgbClr val="191919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73188" y="2522538"/>
            <a:ext cx="1902668" cy="330398"/>
          </a:xfrm>
          <a:prstGeom prst="rect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GB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73189" y="4941168"/>
            <a:ext cx="3270820" cy="360040"/>
          </a:xfrm>
          <a:prstGeom prst="rect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675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First-class Futures</a:t>
            </a:r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836613" y="1676400"/>
            <a:ext cx="3125787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3"/>
          <p:cNvGrpSpPr>
            <a:grpSpLocks/>
          </p:cNvGrpSpPr>
          <p:nvPr/>
        </p:nvGrpSpPr>
        <p:grpSpPr bwMode="auto">
          <a:xfrm>
            <a:off x="3962400" y="2095500"/>
            <a:ext cx="230188" cy="304800"/>
            <a:chOff x="7924800" y="1143794"/>
            <a:chExt cx="229394" cy="304800"/>
          </a:xfrm>
        </p:grpSpPr>
        <p:cxnSp>
          <p:nvCxnSpPr>
            <p:cNvPr id="22576" name="Connecteur droit 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2577" name="Connecteur droit 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9"/>
          <p:cNvGrpSpPr>
            <a:grpSpLocks/>
          </p:cNvGrpSpPr>
          <p:nvPr/>
        </p:nvGrpSpPr>
        <p:grpSpPr bwMode="auto">
          <a:xfrm flipH="1">
            <a:off x="609600" y="2135188"/>
            <a:ext cx="230188" cy="304800"/>
            <a:chOff x="7924800" y="1143794"/>
            <a:chExt cx="229394" cy="304800"/>
          </a:xfrm>
        </p:grpSpPr>
        <p:cxnSp>
          <p:nvCxnSpPr>
            <p:cNvPr id="22574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2575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2534" name="Rectangle 16"/>
          <p:cNvSpPr>
            <a:spLocks noChangeArrowheads="1"/>
          </p:cNvSpPr>
          <p:nvPr/>
        </p:nvSpPr>
        <p:spPr bwMode="auto">
          <a:xfrm>
            <a:off x="989013" y="1982788"/>
            <a:ext cx="2290762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2535" name="Connecteur droit 17"/>
          <p:cNvCxnSpPr>
            <a:cxnSpLocks noChangeShapeType="1"/>
          </p:cNvCxnSpPr>
          <p:nvPr/>
        </p:nvCxnSpPr>
        <p:spPr bwMode="auto">
          <a:xfrm rot="5400000">
            <a:off x="1139031" y="2212182"/>
            <a:ext cx="460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6" name="Connecteur droit 18"/>
          <p:cNvCxnSpPr>
            <a:cxnSpLocks noChangeShapeType="1"/>
          </p:cNvCxnSpPr>
          <p:nvPr/>
        </p:nvCxnSpPr>
        <p:spPr bwMode="auto">
          <a:xfrm rot="5400000">
            <a:off x="1522412" y="2211388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7" name="Connecteur droit 19"/>
          <p:cNvCxnSpPr>
            <a:cxnSpLocks noChangeShapeType="1"/>
          </p:cNvCxnSpPr>
          <p:nvPr/>
        </p:nvCxnSpPr>
        <p:spPr bwMode="auto">
          <a:xfrm rot="5400000">
            <a:off x="1905000" y="2208213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8" name="Connecteur droit 20"/>
          <p:cNvCxnSpPr>
            <a:cxnSpLocks noChangeShapeType="1"/>
          </p:cNvCxnSpPr>
          <p:nvPr/>
        </p:nvCxnSpPr>
        <p:spPr bwMode="auto">
          <a:xfrm rot="5400000">
            <a:off x="2286794" y="220424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9" name="Connecteur droit 21"/>
          <p:cNvCxnSpPr>
            <a:cxnSpLocks noChangeShapeType="1"/>
          </p:cNvCxnSpPr>
          <p:nvPr/>
        </p:nvCxnSpPr>
        <p:spPr bwMode="auto">
          <a:xfrm rot="5400000">
            <a:off x="2668588" y="2203450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40" name="Connecteur droit 22"/>
          <p:cNvCxnSpPr>
            <a:cxnSpLocks noChangeShapeType="1"/>
          </p:cNvCxnSpPr>
          <p:nvPr/>
        </p:nvCxnSpPr>
        <p:spPr bwMode="auto">
          <a:xfrm rot="5400000">
            <a:off x="3051176" y="2200275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2541" name="Ellipse 23"/>
          <p:cNvSpPr>
            <a:spLocks noChangeArrowheads="1"/>
          </p:cNvSpPr>
          <p:nvPr/>
        </p:nvSpPr>
        <p:spPr bwMode="auto">
          <a:xfrm>
            <a:off x="1065213" y="20970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2542" name="Ellipse 24"/>
          <p:cNvSpPr>
            <a:spLocks noChangeArrowheads="1"/>
          </p:cNvSpPr>
          <p:nvPr/>
        </p:nvSpPr>
        <p:spPr bwMode="auto">
          <a:xfrm>
            <a:off x="1446213" y="20955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8" name="Rectangle 27"/>
          <p:cNvSpPr/>
          <p:nvPr/>
        </p:nvSpPr>
        <p:spPr bwMode="auto">
          <a:xfrm>
            <a:off x="987425" y="3124200"/>
            <a:ext cx="15240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2544" name="Connecteur droit avec flèche 28"/>
          <p:cNvCxnSpPr>
            <a:cxnSpLocks noChangeShapeType="1"/>
            <a:stCxn id="22545" idx="3"/>
          </p:cNvCxnSpPr>
          <p:nvPr/>
        </p:nvCxnSpPr>
        <p:spPr bwMode="auto">
          <a:xfrm flipV="1">
            <a:off x="2346325" y="2249488"/>
            <a:ext cx="1616075" cy="1481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2545" name="ZoneTexte 29"/>
          <p:cNvSpPr txBox="1">
            <a:spLocks noChangeArrowheads="1"/>
          </p:cNvSpPr>
          <p:nvPr/>
        </p:nvSpPr>
        <p:spPr bwMode="auto">
          <a:xfrm>
            <a:off x="1065213" y="3544888"/>
            <a:ext cx="1281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f</a:t>
            </a:r>
            <a:r>
              <a:rPr lang="en-GB"/>
              <a:t>=CI.foo(p)</a:t>
            </a:r>
          </a:p>
        </p:txBody>
      </p:sp>
      <p:sp>
        <p:nvSpPr>
          <p:cNvPr id="22546" name="Rectangle 52"/>
          <p:cNvSpPr>
            <a:spLocks noChangeArrowheads="1"/>
          </p:cNvSpPr>
          <p:nvPr/>
        </p:nvSpPr>
        <p:spPr bwMode="auto">
          <a:xfrm>
            <a:off x="5314950" y="1638300"/>
            <a:ext cx="3125788" cy="29718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4" name="Grouper 53"/>
          <p:cNvGrpSpPr>
            <a:grpSpLocks/>
          </p:cNvGrpSpPr>
          <p:nvPr/>
        </p:nvGrpSpPr>
        <p:grpSpPr bwMode="auto">
          <a:xfrm>
            <a:off x="8440738" y="2057400"/>
            <a:ext cx="230187" cy="304800"/>
            <a:chOff x="7924800" y="1143794"/>
            <a:chExt cx="229394" cy="304800"/>
          </a:xfrm>
        </p:grpSpPr>
        <p:cxnSp>
          <p:nvCxnSpPr>
            <p:cNvPr id="22572" name="Connecteur droit 5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2573" name="Connecteur droit 5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5" name="Grouper 56"/>
          <p:cNvGrpSpPr>
            <a:grpSpLocks/>
          </p:cNvGrpSpPr>
          <p:nvPr/>
        </p:nvGrpSpPr>
        <p:grpSpPr bwMode="auto">
          <a:xfrm flipH="1">
            <a:off x="5087938" y="2097088"/>
            <a:ext cx="230187" cy="304800"/>
            <a:chOff x="7924800" y="1143794"/>
            <a:chExt cx="229394" cy="304800"/>
          </a:xfrm>
        </p:grpSpPr>
        <p:cxnSp>
          <p:nvCxnSpPr>
            <p:cNvPr id="22570" name="Connecteur droit 5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2571" name="Connecteur droit 5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2549" name="Rectangle 59"/>
          <p:cNvSpPr>
            <a:spLocks noChangeArrowheads="1"/>
          </p:cNvSpPr>
          <p:nvPr/>
        </p:nvSpPr>
        <p:spPr bwMode="auto">
          <a:xfrm>
            <a:off x="5467350" y="1944688"/>
            <a:ext cx="2290763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2550" name="Connecteur droit 60"/>
          <p:cNvCxnSpPr>
            <a:cxnSpLocks noChangeShapeType="1"/>
          </p:cNvCxnSpPr>
          <p:nvPr/>
        </p:nvCxnSpPr>
        <p:spPr bwMode="auto">
          <a:xfrm rot="5400000">
            <a:off x="5618163" y="2173288"/>
            <a:ext cx="460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51" name="Connecteur droit 61"/>
          <p:cNvCxnSpPr>
            <a:cxnSpLocks noChangeShapeType="1"/>
          </p:cNvCxnSpPr>
          <p:nvPr/>
        </p:nvCxnSpPr>
        <p:spPr bwMode="auto">
          <a:xfrm rot="5400000">
            <a:off x="6001544" y="217249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52" name="Connecteur droit 62"/>
          <p:cNvCxnSpPr>
            <a:cxnSpLocks noChangeShapeType="1"/>
          </p:cNvCxnSpPr>
          <p:nvPr/>
        </p:nvCxnSpPr>
        <p:spPr bwMode="auto">
          <a:xfrm rot="5400000">
            <a:off x="6383337" y="21701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53" name="Connecteur droit 63"/>
          <p:cNvCxnSpPr>
            <a:cxnSpLocks noChangeShapeType="1"/>
          </p:cNvCxnSpPr>
          <p:nvPr/>
        </p:nvCxnSpPr>
        <p:spPr bwMode="auto">
          <a:xfrm rot="5400000">
            <a:off x="6765925" y="216693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54" name="Connecteur droit 64"/>
          <p:cNvCxnSpPr>
            <a:cxnSpLocks noChangeShapeType="1"/>
          </p:cNvCxnSpPr>
          <p:nvPr/>
        </p:nvCxnSpPr>
        <p:spPr bwMode="auto">
          <a:xfrm rot="5400000">
            <a:off x="7146926" y="2165350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55" name="Connecteur droit 65"/>
          <p:cNvCxnSpPr>
            <a:cxnSpLocks noChangeShapeType="1"/>
          </p:cNvCxnSpPr>
          <p:nvPr/>
        </p:nvCxnSpPr>
        <p:spPr bwMode="auto">
          <a:xfrm rot="5400000">
            <a:off x="7529513" y="2162175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Rectangle 68"/>
          <p:cNvSpPr/>
          <p:nvPr/>
        </p:nvSpPr>
        <p:spPr bwMode="auto">
          <a:xfrm>
            <a:off x="5465763" y="3086100"/>
            <a:ext cx="15240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r>
              <a:rPr lang="fr-FR" sz="24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</a:t>
            </a:r>
          </a:p>
          <a:p>
            <a:pPr defTabSz="914400" eaLnBrk="0" hangingPunct="0">
              <a:defRPr/>
            </a:pPr>
            <a:r>
              <a:rPr lang="fr-FR" sz="24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</a:t>
            </a:r>
          </a:p>
          <a:p>
            <a:pPr defTabSz="914400" eaLnBrk="0" hangingPunct="0">
              <a:defRPr/>
            </a:pPr>
            <a:r>
              <a:rPr lang="fr-FR" sz="24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</a:t>
            </a:r>
            <a:endParaRPr lang="en-GB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2557" name="Connecteur droit 72"/>
          <p:cNvCxnSpPr>
            <a:cxnSpLocks noChangeShapeType="1"/>
          </p:cNvCxnSpPr>
          <p:nvPr/>
        </p:nvCxnSpPr>
        <p:spPr bwMode="auto">
          <a:xfrm>
            <a:off x="4189413" y="2247900"/>
            <a:ext cx="8953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22558" name="Losange 76"/>
          <p:cNvSpPr>
            <a:spLocks noChangeArrowheads="1"/>
          </p:cNvSpPr>
          <p:nvPr/>
        </p:nvSpPr>
        <p:spPr bwMode="auto">
          <a:xfrm>
            <a:off x="2895600" y="3416300"/>
            <a:ext cx="384175" cy="509588"/>
          </a:xfrm>
          <a:prstGeom prst="diamond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2559" name="Connecteur en arc 78"/>
          <p:cNvCxnSpPr>
            <a:cxnSpLocks noChangeShapeType="1"/>
          </p:cNvCxnSpPr>
          <p:nvPr/>
        </p:nvCxnSpPr>
        <p:spPr bwMode="auto">
          <a:xfrm flipV="1">
            <a:off x="3279775" y="2273300"/>
            <a:ext cx="2378075" cy="1409700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22560" name="ZoneTexte 47"/>
          <p:cNvSpPr txBox="1">
            <a:spLocks noChangeArrowheads="1"/>
          </p:cNvSpPr>
          <p:nvPr/>
        </p:nvSpPr>
        <p:spPr bwMode="auto">
          <a:xfrm>
            <a:off x="1066800" y="3897313"/>
            <a:ext cx="10191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2"/>
                </a:solidFill>
              </a:rPr>
              <a:t>CI.foo(f)</a:t>
            </a:r>
            <a:endParaRPr lang="en-GB">
              <a:solidFill>
                <a:schemeClr val="accent2"/>
              </a:solidFill>
            </a:endParaRPr>
          </a:p>
        </p:txBody>
      </p:sp>
      <p:cxnSp>
        <p:nvCxnSpPr>
          <p:cNvPr id="22561" name="Forme 82"/>
          <p:cNvCxnSpPr>
            <a:cxnSpLocks noChangeShapeType="1"/>
            <a:stCxn id="22545" idx="3"/>
            <a:endCxn id="86" idx="3"/>
          </p:cNvCxnSpPr>
          <p:nvPr/>
        </p:nvCxnSpPr>
        <p:spPr bwMode="auto">
          <a:xfrm flipH="1">
            <a:off x="2085975" y="3730625"/>
            <a:ext cx="260350" cy="352425"/>
          </a:xfrm>
          <a:prstGeom prst="curvedConnector3">
            <a:avLst>
              <a:gd name="adj1" fmla="val -87389"/>
            </a:avLst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6" name="ZoneTexte 85"/>
          <p:cNvSpPr txBox="1">
            <a:spLocks noChangeArrowheads="1"/>
          </p:cNvSpPr>
          <p:nvPr/>
        </p:nvSpPr>
        <p:spPr bwMode="auto">
          <a:xfrm>
            <a:off x="1066800" y="3897313"/>
            <a:ext cx="10191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CI.foo(f)</a:t>
            </a:r>
            <a:endParaRPr lang="en-GB"/>
          </a:p>
        </p:txBody>
      </p:sp>
      <p:sp>
        <p:nvSpPr>
          <p:cNvPr id="43" name="Ellipse 42"/>
          <p:cNvSpPr>
            <a:spLocks noChangeArrowheads="1"/>
          </p:cNvSpPr>
          <p:nvPr/>
        </p:nvSpPr>
        <p:spPr bwMode="auto">
          <a:xfrm>
            <a:off x="5924550" y="2039938"/>
            <a:ext cx="228600" cy="1889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44" name="Connecteur en arc 78"/>
          <p:cNvCxnSpPr>
            <a:cxnSpLocks noChangeShapeType="1"/>
            <a:stCxn id="43" idx="0"/>
          </p:cNvCxnSpPr>
          <p:nvPr/>
        </p:nvCxnSpPr>
        <p:spPr bwMode="auto">
          <a:xfrm rot="-5400000" flipH="1" flipV="1">
            <a:off x="5838825" y="1858963"/>
            <a:ext cx="19050" cy="381000"/>
          </a:xfrm>
          <a:prstGeom prst="curvedConnector3">
            <a:avLst>
              <a:gd name="adj1" fmla="val -1283111"/>
            </a:avLst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22565" name="Ellipse 51"/>
          <p:cNvSpPr>
            <a:spLocks noChangeArrowheads="1"/>
          </p:cNvSpPr>
          <p:nvPr/>
        </p:nvSpPr>
        <p:spPr bwMode="auto">
          <a:xfrm>
            <a:off x="5543550" y="20574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2566" name="Forme libre 67"/>
          <p:cNvSpPr>
            <a:spLocks noChangeArrowheads="1"/>
          </p:cNvSpPr>
          <p:nvPr/>
        </p:nvSpPr>
        <p:spPr bwMode="auto">
          <a:xfrm>
            <a:off x="1209675" y="3325813"/>
            <a:ext cx="1884363" cy="322262"/>
          </a:xfrm>
          <a:custGeom>
            <a:avLst/>
            <a:gdLst>
              <a:gd name="T0" fmla="*/ 0 w 1884738"/>
              <a:gd name="T1" fmla="*/ 322551 h 322551"/>
              <a:gd name="T2" fmla="*/ 786147 w 1884738"/>
              <a:gd name="T3" fmla="*/ 40319 h 322551"/>
              <a:gd name="T4" fmla="*/ 1884738 w 1884738"/>
              <a:gd name="T5" fmla="*/ 80638 h 322551"/>
              <a:gd name="T6" fmla="*/ 1884738 w 1884738"/>
              <a:gd name="T7" fmla="*/ 80638 h 322551"/>
              <a:gd name="T8" fmla="*/ 0 60000 65536"/>
              <a:gd name="T9" fmla="*/ 0 60000 65536"/>
              <a:gd name="T10" fmla="*/ 0 60000 65536"/>
              <a:gd name="T11" fmla="*/ 0 60000 65536"/>
              <a:gd name="T12" fmla="*/ 0 w 1884738"/>
              <a:gd name="T13" fmla="*/ 0 h 322551"/>
              <a:gd name="T14" fmla="*/ 1884738 w 1884738"/>
              <a:gd name="T15" fmla="*/ 322551 h 322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4738" h="322551">
                <a:moveTo>
                  <a:pt x="0" y="322551"/>
                </a:moveTo>
                <a:cubicBezTo>
                  <a:pt x="236012" y="201594"/>
                  <a:pt x="472024" y="80638"/>
                  <a:pt x="786147" y="40319"/>
                </a:cubicBezTo>
                <a:cubicBezTo>
                  <a:pt x="1100270" y="0"/>
                  <a:pt x="1884738" y="80638"/>
                  <a:pt x="1884738" y="806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820738" y="4953000"/>
            <a:ext cx="7620000" cy="114300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Only strict operations are blocking (access to a future)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Communicating a future is not a strict operation</a:t>
            </a:r>
          </a:p>
        </p:txBody>
      </p:sp>
      <p:cxnSp>
        <p:nvCxnSpPr>
          <p:cNvPr id="22568" name="Connecteur droit 48"/>
          <p:cNvCxnSpPr>
            <a:cxnSpLocks noChangeShapeType="1"/>
          </p:cNvCxnSpPr>
          <p:nvPr/>
        </p:nvCxnSpPr>
        <p:spPr bwMode="auto">
          <a:xfrm rot="16200000" flipH="1">
            <a:off x="4493418" y="209788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69" name="Connecteur droit 49"/>
          <p:cNvCxnSpPr>
            <a:cxnSpLocks noChangeShapeType="1"/>
          </p:cNvCxnSpPr>
          <p:nvPr/>
        </p:nvCxnSpPr>
        <p:spPr bwMode="auto">
          <a:xfrm rot="5400000">
            <a:off x="4493419" y="22550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85214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43" grpId="0" animBg="1"/>
      <p:bldP spid="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re 1"/>
          <p:cNvSpPr>
            <a:spLocks noGrp="1"/>
          </p:cNvSpPr>
          <p:nvPr>
            <p:ph type="title"/>
          </p:nvPr>
        </p:nvSpPr>
        <p:spPr>
          <a:xfrm>
            <a:off x="406400" y="452438"/>
            <a:ext cx="8262938" cy="838200"/>
          </a:xfrm>
        </p:spPr>
        <p:txBody>
          <a:bodyPr/>
          <a:lstStyle/>
          <a:p>
            <a:r>
              <a:rPr lang="fr-FR" smtClean="0"/>
              <a:t>First-class Futures and Hierarchy</a:t>
            </a:r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382588" y="2209800"/>
            <a:ext cx="5938837" cy="3967163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3"/>
          <p:cNvGrpSpPr>
            <a:grpSpLocks/>
          </p:cNvGrpSpPr>
          <p:nvPr/>
        </p:nvGrpSpPr>
        <p:grpSpPr bwMode="auto">
          <a:xfrm>
            <a:off x="6321425" y="3178175"/>
            <a:ext cx="230188" cy="304800"/>
            <a:chOff x="7924800" y="1143794"/>
            <a:chExt cx="229394" cy="304800"/>
          </a:xfrm>
        </p:grpSpPr>
        <p:cxnSp>
          <p:nvCxnSpPr>
            <p:cNvPr id="23643" name="Connecteur droit 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3644" name="Connecteur droit 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6"/>
          <p:cNvGrpSpPr>
            <a:grpSpLocks/>
          </p:cNvGrpSpPr>
          <p:nvPr/>
        </p:nvGrpSpPr>
        <p:grpSpPr bwMode="auto">
          <a:xfrm flipH="1">
            <a:off x="155575" y="3170238"/>
            <a:ext cx="230188" cy="304800"/>
            <a:chOff x="7924800" y="1143794"/>
            <a:chExt cx="229394" cy="304800"/>
          </a:xfrm>
        </p:grpSpPr>
        <p:cxnSp>
          <p:nvCxnSpPr>
            <p:cNvPr id="23641" name="Connecteur droit 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42" name="Connecteur droit 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4" name="Grouper 9"/>
          <p:cNvGrpSpPr>
            <a:grpSpLocks/>
          </p:cNvGrpSpPr>
          <p:nvPr/>
        </p:nvGrpSpPr>
        <p:grpSpPr bwMode="auto">
          <a:xfrm flipH="1">
            <a:off x="157163" y="4043363"/>
            <a:ext cx="228600" cy="304800"/>
            <a:chOff x="7924800" y="1143794"/>
            <a:chExt cx="229394" cy="304800"/>
          </a:xfrm>
        </p:grpSpPr>
        <p:cxnSp>
          <p:nvCxnSpPr>
            <p:cNvPr id="23639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40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3559" name="Rectangle 12"/>
          <p:cNvSpPr>
            <a:spLocks noChangeArrowheads="1"/>
          </p:cNvSpPr>
          <p:nvPr/>
        </p:nvSpPr>
        <p:spPr bwMode="auto">
          <a:xfrm>
            <a:off x="1563688" y="3017838"/>
            <a:ext cx="2324100" cy="1330325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5" name="Grouper 13"/>
          <p:cNvGrpSpPr>
            <a:grpSpLocks/>
          </p:cNvGrpSpPr>
          <p:nvPr/>
        </p:nvGrpSpPr>
        <p:grpSpPr bwMode="auto">
          <a:xfrm flipH="1">
            <a:off x="1335088" y="3170238"/>
            <a:ext cx="228600" cy="304800"/>
            <a:chOff x="7924800" y="1143794"/>
            <a:chExt cx="229394" cy="304800"/>
          </a:xfrm>
        </p:grpSpPr>
        <p:cxnSp>
          <p:nvCxnSpPr>
            <p:cNvPr id="23637" name="Connecteur droit 1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38" name="Connecteur droit 1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6" name="Grouper 16"/>
          <p:cNvGrpSpPr>
            <a:grpSpLocks/>
          </p:cNvGrpSpPr>
          <p:nvPr/>
        </p:nvGrpSpPr>
        <p:grpSpPr bwMode="auto">
          <a:xfrm flipH="1">
            <a:off x="1335088" y="3890963"/>
            <a:ext cx="228600" cy="304800"/>
            <a:chOff x="7924800" y="1143794"/>
            <a:chExt cx="229394" cy="304800"/>
          </a:xfrm>
        </p:grpSpPr>
        <p:cxnSp>
          <p:nvCxnSpPr>
            <p:cNvPr id="23635" name="Connecteur droit 1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36" name="Connecteur droit 1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7" name="Grouper 19"/>
          <p:cNvGrpSpPr>
            <a:grpSpLocks/>
          </p:cNvGrpSpPr>
          <p:nvPr/>
        </p:nvGrpSpPr>
        <p:grpSpPr bwMode="auto">
          <a:xfrm flipH="1">
            <a:off x="6097588" y="3176588"/>
            <a:ext cx="230187" cy="304800"/>
            <a:chOff x="7924800" y="1143794"/>
            <a:chExt cx="229394" cy="304800"/>
          </a:xfrm>
        </p:grpSpPr>
        <p:cxnSp>
          <p:nvCxnSpPr>
            <p:cNvPr id="23633" name="Connecteur droit 2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34" name="Connecteur droit 2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8" name="Grouper 22"/>
          <p:cNvGrpSpPr>
            <a:grpSpLocks/>
          </p:cNvGrpSpPr>
          <p:nvPr/>
        </p:nvGrpSpPr>
        <p:grpSpPr bwMode="auto">
          <a:xfrm>
            <a:off x="385763" y="3168650"/>
            <a:ext cx="230187" cy="304800"/>
            <a:chOff x="7924800" y="1143794"/>
            <a:chExt cx="229394" cy="304800"/>
          </a:xfrm>
        </p:grpSpPr>
        <p:cxnSp>
          <p:nvCxnSpPr>
            <p:cNvPr id="23631" name="Connecteur droit 2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3632" name="Connecteur droit 2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9" name="Grouper 25"/>
          <p:cNvGrpSpPr>
            <a:grpSpLocks/>
          </p:cNvGrpSpPr>
          <p:nvPr/>
        </p:nvGrpSpPr>
        <p:grpSpPr bwMode="auto">
          <a:xfrm>
            <a:off x="385763" y="4044950"/>
            <a:ext cx="230187" cy="304800"/>
            <a:chOff x="7924800" y="1143794"/>
            <a:chExt cx="229394" cy="304800"/>
          </a:xfrm>
        </p:grpSpPr>
        <p:cxnSp>
          <p:nvCxnSpPr>
            <p:cNvPr id="23629" name="Connecteur droit 2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3630" name="Connecteur droit 2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10" name="Grouper 28"/>
          <p:cNvGrpSpPr>
            <a:grpSpLocks/>
          </p:cNvGrpSpPr>
          <p:nvPr/>
        </p:nvGrpSpPr>
        <p:grpSpPr bwMode="auto">
          <a:xfrm>
            <a:off x="3887788" y="3475038"/>
            <a:ext cx="228600" cy="304800"/>
            <a:chOff x="7924800" y="1143794"/>
            <a:chExt cx="229394" cy="304800"/>
          </a:xfrm>
        </p:grpSpPr>
        <p:cxnSp>
          <p:nvCxnSpPr>
            <p:cNvPr id="23627" name="Connecteur droit 29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3628" name="Connecteur droit 30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sp>
        <p:nvSpPr>
          <p:cNvPr id="23566" name="Rectangle 31"/>
          <p:cNvSpPr>
            <a:spLocks noChangeArrowheads="1"/>
          </p:cNvSpPr>
          <p:nvPr/>
        </p:nvSpPr>
        <p:spPr bwMode="auto">
          <a:xfrm>
            <a:off x="2816225" y="4805363"/>
            <a:ext cx="1905000" cy="969962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11" name="Grouper 32"/>
          <p:cNvGrpSpPr>
            <a:grpSpLocks/>
          </p:cNvGrpSpPr>
          <p:nvPr/>
        </p:nvGrpSpPr>
        <p:grpSpPr bwMode="auto">
          <a:xfrm flipH="1">
            <a:off x="2587625" y="5106988"/>
            <a:ext cx="230188" cy="304800"/>
            <a:chOff x="7924800" y="1143794"/>
            <a:chExt cx="229394" cy="304800"/>
          </a:xfrm>
        </p:grpSpPr>
        <p:cxnSp>
          <p:nvCxnSpPr>
            <p:cNvPr id="23625" name="Connecteur droit 3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26" name="Connecteur droit 3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2" name="Grouper 35"/>
          <p:cNvGrpSpPr>
            <a:grpSpLocks/>
          </p:cNvGrpSpPr>
          <p:nvPr/>
        </p:nvGrpSpPr>
        <p:grpSpPr bwMode="auto">
          <a:xfrm>
            <a:off x="4722813" y="5110163"/>
            <a:ext cx="230187" cy="304800"/>
            <a:chOff x="7924800" y="1143794"/>
            <a:chExt cx="229394" cy="304800"/>
          </a:xfrm>
        </p:grpSpPr>
        <p:cxnSp>
          <p:nvCxnSpPr>
            <p:cNvPr id="23623" name="Connecteur droit 3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3624" name="Connecteur droit 3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cxnSp>
        <p:nvCxnSpPr>
          <p:cNvPr id="23569" name="Connecteur en angle 38"/>
          <p:cNvCxnSpPr>
            <a:cxnSpLocks noChangeShapeType="1"/>
          </p:cNvCxnSpPr>
          <p:nvPr/>
        </p:nvCxnSpPr>
        <p:spPr bwMode="auto">
          <a:xfrm>
            <a:off x="614363" y="3319463"/>
            <a:ext cx="720725" cy="158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3" name="Grouper 39"/>
          <p:cNvGrpSpPr>
            <a:grpSpLocks/>
          </p:cNvGrpSpPr>
          <p:nvPr/>
        </p:nvGrpSpPr>
        <p:grpSpPr bwMode="auto">
          <a:xfrm>
            <a:off x="615950" y="4044950"/>
            <a:ext cx="719138" cy="150813"/>
            <a:chOff x="1681958" y="3658394"/>
            <a:chExt cx="719136" cy="1027906"/>
          </a:xfrm>
        </p:grpSpPr>
        <p:cxnSp>
          <p:nvCxnSpPr>
            <p:cNvPr id="23621" name="Connecteur en angle 40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22" name="Connecteur en angle 41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4" name="Grouper 42"/>
          <p:cNvGrpSpPr>
            <a:grpSpLocks/>
          </p:cNvGrpSpPr>
          <p:nvPr/>
        </p:nvGrpSpPr>
        <p:grpSpPr bwMode="auto">
          <a:xfrm>
            <a:off x="4114800" y="3324225"/>
            <a:ext cx="1984375" cy="303213"/>
            <a:chOff x="1681958" y="3658394"/>
            <a:chExt cx="719136" cy="1027906"/>
          </a:xfrm>
        </p:grpSpPr>
        <p:cxnSp>
          <p:nvCxnSpPr>
            <p:cNvPr id="23619" name="Connecteur en angle 43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20" name="Connecteur en angle 44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5" name="Grouper 45"/>
          <p:cNvGrpSpPr>
            <a:grpSpLocks/>
          </p:cNvGrpSpPr>
          <p:nvPr/>
        </p:nvGrpSpPr>
        <p:grpSpPr bwMode="auto">
          <a:xfrm>
            <a:off x="4951413" y="3319463"/>
            <a:ext cx="1144587" cy="1944687"/>
            <a:chOff x="1681958" y="3658394"/>
            <a:chExt cx="719136" cy="1027906"/>
          </a:xfrm>
        </p:grpSpPr>
        <p:cxnSp>
          <p:nvCxnSpPr>
            <p:cNvPr id="23617" name="Connecteur en angle 46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18" name="Connecteur en angle 47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6" name="Grouper 48"/>
          <p:cNvGrpSpPr>
            <a:grpSpLocks/>
          </p:cNvGrpSpPr>
          <p:nvPr/>
        </p:nvGrpSpPr>
        <p:grpSpPr bwMode="auto">
          <a:xfrm flipH="1">
            <a:off x="152400" y="5260975"/>
            <a:ext cx="230188" cy="304800"/>
            <a:chOff x="7924800" y="1143794"/>
            <a:chExt cx="229394" cy="304800"/>
          </a:xfrm>
        </p:grpSpPr>
        <p:cxnSp>
          <p:nvCxnSpPr>
            <p:cNvPr id="23615" name="Connecteur droit 49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16" name="Connecteur droit 50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7" name="Grouper 51"/>
          <p:cNvGrpSpPr>
            <a:grpSpLocks/>
          </p:cNvGrpSpPr>
          <p:nvPr/>
        </p:nvGrpSpPr>
        <p:grpSpPr bwMode="auto">
          <a:xfrm>
            <a:off x="382588" y="5262563"/>
            <a:ext cx="228600" cy="304800"/>
            <a:chOff x="7924800" y="1143794"/>
            <a:chExt cx="229394" cy="304800"/>
          </a:xfrm>
        </p:grpSpPr>
        <p:cxnSp>
          <p:nvCxnSpPr>
            <p:cNvPr id="23613" name="Connecteur droit 52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3614" name="Connecteur droit 53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18" name="Grouper 54"/>
          <p:cNvGrpSpPr>
            <a:grpSpLocks/>
          </p:cNvGrpSpPr>
          <p:nvPr/>
        </p:nvGrpSpPr>
        <p:grpSpPr bwMode="auto">
          <a:xfrm>
            <a:off x="631825" y="5264150"/>
            <a:ext cx="1955800" cy="150813"/>
            <a:chOff x="1681958" y="3658394"/>
            <a:chExt cx="719136" cy="1027906"/>
          </a:xfrm>
        </p:grpSpPr>
        <p:cxnSp>
          <p:nvCxnSpPr>
            <p:cNvPr id="23611" name="Connecteur en angle 55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12" name="Connecteur en angle 56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3576" name="Rectangle 60"/>
          <p:cNvSpPr>
            <a:spLocks noChangeArrowheads="1"/>
          </p:cNvSpPr>
          <p:nvPr/>
        </p:nvSpPr>
        <p:spPr bwMode="auto">
          <a:xfrm>
            <a:off x="7086600" y="2836863"/>
            <a:ext cx="1906588" cy="969962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3577" name="Connecteur droit 62"/>
          <p:cNvCxnSpPr>
            <a:cxnSpLocks noChangeShapeType="1"/>
          </p:cNvCxnSpPr>
          <p:nvPr/>
        </p:nvCxnSpPr>
        <p:spPr bwMode="auto">
          <a:xfrm>
            <a:off x="6550025" y="3321050"/>
            <a:ext cx="307975" cy="11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" name="Grouper 63"/>
          <p:cNvGrpSpPr>
            <a:grpSpLocks/>
          </p:cNvGrpSpPr>
          <p:nvPr/>
        </p:nvGrpSpPr>
        <p:grpSpPr bwMode="auto">
          <a:xfrm flipH="1">
            <a:off x="6856413" y="3178175"/>
            <a:ext cx="230187" cy="304800"/>
            <a:chOff x="7924800" y="1143794"/>
            <a:chExt cx="229394" cy="304800"/>
          </a:xfrm>
        </p:grpSpPr>
        <p:cxnSp>
          <p:nvCxnSpPr>
            <p:cNvPr id="23609" name="Connecteur droit 6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3610" name="Connecteur droit 6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3579" name="Rectangle 68"/>
          <p:cNvSpPr>
            <a:spLocks noChangeArrowheads="1"/>
          </p:cNvSpPr>
          <p:nvPr/>
        </p:nvSpPr>
        <p:spPr bwMode="auto">
          <a:xfrm>
            <a:off x="685800" y="2293938"/>
            <a:ext cx="2290763" cy="4572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3580" name="Connecteur droit 69"/>
          <p:cNvCxnSpPr>
            <a:cxnSpLocks noChangeShapeType="1"/>
          </p:cNvCxnSpPr>
          <p:nvPr/>
        </p:nvCxnSpPr>
        <p:spPr bwMode="auto">
          <a:xfrm rot="5400000">
            <a:off x="837407" y="2523331"/>
            <a:ext cx="458788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81" name="Connecteur droit 70"/>
          <p:cNvCxnSpPr>
            <a:cxnSpLocks noChangeShapeType="1"/>
          </p:cNvCxnSpPr>
          <p:nvPr/>
        </p:nvCxnSpPr>
        <p:spPr bwMode="auto">
          <a:xfrm rot="5400000">
            <a:off x="1219994" y="252174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82" name="Connecteur droit 71"/>
          <p:cNvCxnSpPr>
            <a:cxnSpLocks noChangeShapeType="1"/>
          </p:cNvCxnSpPr>
          <p:nvPr/>
        </p:nvCxnSpPr>
        <p:spPr bwMode="auto">
          <a:xfrm rot="5400000">
            <a:off x="1601788" y="2520950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83" name="Connecteur droit 72"/>
          <p:cNvCxnSpPr>
            <a:cxnSpLocks noChangeShapeType="1"/>
          </p:cNvCxnSpPr>
          <p:nvPr/>
        </p:nvCxnSpPr>
        <p:spPr bwMode="auto">
          <a:xfrm rot="5400000">
            <a:off x="1984376" y="2517775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84" name="Connecteur droit 73"/>
          <p:cNvCxnSpPr>
            <a:cxnSpLocks noChangeShapeType="1"/>
          </p:cNvCxnSpPr>
          <p:nvPr/>
        </p:nvCxnSpPr>
        <p:spPr bwMode="auto">
          <a:xfrm rot="5400000">
            <a:off x="2365375" y="251618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85" name="Connecteur droit 74"/>
          <p:cNvCxnSpPr>
            <a:cxnSpLocks noChangeShapeType="1"/>
          </p:cNvCxnSpPr>
          <p:nvPr/>
        </p:nvCxnSpPr>
        <p:spPr bwMode="auto">
          <a:xfrm rot="5400000">
            <a:off x="2747962" y="25130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Ellipse 75"/>
          <p:cNvSpPr>
            <a:spLocks noChangeArrowheads="1"/>
          </p:cNvSpPr>
          <p:nvPr/>
        </p:nvSpPr>
        <p:spPr bwMode="auto">
          <a:xfrm>
            <a:off x="762000" y="2409825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100" name="Forme libre 99"/>
          <p:cNvSpPr>
            <a:spLocks noChangeArrowheads="1"/>
          </p:cNvSpPr>
          <p:nvPr/>
        </p:nvSpPr>
        <p:spPr bwMode="auto">
          <a:xfrm>
            <a:off x="3509963" y="2744788"/>
            <a:ext cx="2574925" cy="1244600"/>
          </a:xfrm>
          <a:custGeom>
            <a:avLst/>
            <a:gdLst>
              <a:gd name="T0" fmla="*/ 0 w 2574637"/>
              <a:gd name="T1" fmla="*/ 1244984 h 1244984"/>
              <a:gd name="T2" fmla="*/ 1535546 w 2574637"/>
              <a:gd name="T3" fmla="*/ 113530 h 1244984"/>
              <a:gd name="T4" fmla="*/ 2574637 w 2574637"/>
              <a:gd name="T5" fmla="*/ 563802 h 1244984"/>
              <a:gd name="T6" fmla="*/ 0 60000 65536"/>
              <a:gd name="T7" fmla="*/ 0 60000 65536"/>
              <a:gd name="T8" fmla="*/ 0 60000 65536"/>
              <a:gd name="T9" fmla="*/ 0 w 2574637"/>
              <a:gd name="T10" fmla="*/ 0 h 1244984"/>
              <a:gd name="T11" fmla="*/ 2574637 w 2574637"/>
              <a:gd name="T12" fmla="*/ 1244984 h 1244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4637" h="1244984">
                <a:moveTo>
                  <a:pt x="0" y="1244984"/>
                </a:moveTo>
                <a:cubicBezTo>
                  <a:pt x="553220" y="736022"/>
                  <a:pt x="1106440" y="227060"/>
                  <a:pt x="1535546" y="113530"/>
                </a:cubicBezTo>
                <a:cubicBezTo>
                  <a:pt x="1964652" y="0"/>
                  <a:pt x="2574637" y="563802"/>
                  <a:pt x="2574637" y="563802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101" name="Forme libre 100"/>
          <p:cNvSpPr>
            <a:spLocks noChangeArrowheads="1"/>
          </p:cNvSpPr>
          <p:nvPr/>
        </p:nvSpPr>
        <p:spPr bwMode="auto">
          <a:xfrm>
            <a:off x="889000" y="1600200"/>
            <a:ext cx="5195888" cy="1685925"/>
          </a:xfrm>
          <a:custGeom>
            <a:avLst/>
            <a:gdLst>
              <a:gd name="T0" fmla="*/ 5195455 w 5264727"/>
              <a:gd name="T1" fmla="*/ 1685636 h 1495136"/>
              <a:gd name="T2" fmla="*/ 2347070 w 5264727"/>
              <a:gd name="T3" fmla="*/ 162706 h 1495136"/>
              <a:gd name="T4" fmla="*/ 0 w 5264727"/>
              <a:gd name="T5" fmla="*/ 709399 h 1495136"/>
              <a:gd name="T6" fmla="*/ 0 60000 65536"/>
              <a:gd name="T7" fmla="*/ 0 60000 65536"/>
              <a:gd name="T8" fmla="*/ 0 60000 65536"/>
              <a:gd name="T9" fmla="*/ 0 w 5264727"/>
              <a:gd name="T10" fmla="*/ 0 h 1495136"/>
              <a:gd name="T11" fmla="*/ 5264727 w 5264727"/>
              <a:gd name="T12" fmla="*/ 1495136 h 1495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64727" h="1495136">
                <a:moveTo>
                  <a:pt x="5264727" y="1495136"/>
                </a:moveTo>
                <a:cubicBezTo>
                  <a:pt x="4260272" y="891886"/>
                  <a:pt x="3255818" y="288636"/>
                  <a:pt x="2378364" y="144318"/>
                </a:cubicBezTo>
                <a:cubicBezTo>
                  <a:pt x="1500910" y="0"/>
                  <a:pt x="0" y="629227"/>
                  <a:pt x="0" y="629227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102" name="Losange 101"/>
          <p:cNvSpPr>
            <a:spLocks noChangeArrowheads="1"/>
          </p:cNvSpPr>
          <p:nvPr/>
        </p:nvSpPr>
        <p:spPr bwMode="auto">
          <a:xfrm>
            <a:off x="3087688" y="3735388"/>
            <a:ext cx="382587" cy="509587"/>
          </a:xfrm>
          <a:prstGeom prst="diamond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103" name="Ellipse 102"/>
          <p:cNvSpPr/>
          <p:nvPr/>
        </p:nvSpPr>
        <p:spPr bwMode="auto">
          <a:xfrm>
            <a:off x="762000" y="2392363"/>
            <a:ext cx="228600" cy="207962"/>
          </a:xfrm>
          <a:prstGeom prst="ellipse">
            <a:avLst/>
          </a:prstGeom>
          <a:solidFill>
            <a:srgbClr val="1A1AFF"/>
          </a:solidFill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GB" sz="240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3591" name="Rectangle 103"/>
          <p:cNvSpPr>
            <a:spLocks noChangeArrowheads="1"/>
          </p:cNvSpPr>
          <p:nvPr/>
        </p:nvSpPr>
        <p:spPr bwMode="auto">
          <a:xfrm>
            <a:off x="7162800" y="2895600"/>
            <a:ext cx="1066800" cy="306388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3592" name="Connecteur droit 104"/>
          <p:cNvCxnSpPr>
            <a:cxnSpLocks noChangeShapeType="1"/>
          </p:cNvCxnSpPr>
          <p:nvPr/>
        </p:nvCxnSpPr>
        <p:spPr bwMode="auto">
          <a:xfrm rot="5400000">
            <a:off x="7397750" y="3043238"/>
            <a:ext cx="29368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93" name="Connecteur droit 105"/>
          <p:cNvCxnSpPr>
            <a:cxnSpLocks noChangeShapeType="1"/>
          </p:cNvCxnSpPr>
          <p:nvPr/>
        </p:nvCxnSpPr>
        <p:spPr bwMode="auto">
          <a:xfrm rot="5400000">
            <a:off x="7773987" y="3049588"/>
            <a:ext cx="3032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7" name="Ellipse 106"/>
          <p:cNvSpPr>
            <a:spLocks noChangeArrowheads="1"/>
          </p:cNvSpPr>
          <p:nvPr/>
        </p:nvSpPr>
        <p:spPr bwMode="auto">
          <a:xfrm>
            <a:off x="7239000" y="2930525"/>
            <a:ext cx="228600" cy="18891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112" name="Connecteur en arc 78"/>
          <p:cNvCxnSpPr>
            <a:cxnSpLocks noChangeShapeType="1"/>
            <a:stCxn id="103" idx="7"/>
            <a:endCxn id="107" idx="0"/>
          </p:cNvCxnSpPr>
          <p:nvPr/>
        </p:nvCxnSpPr>
        <p:spPr bwMode="auto">
          <a:xfrm rot="16200000" flipH="1">
            <a:off x="3901282" y="-521494"/>
            <a:ext cx="508000" cy="6396037"/>
          </a:xfrm>
          <a:prstGeom prst="curvedConnector3">
            <a:avLst>
              <a:gd name="adj1" fmla="val -223727"/>
            </a:avLst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119" name="Forme libre 118"/>
          <p:cNvSpPr>
            <a:spLocks noChangeArrowheads="1"/>
          </p:cNvSpPr>
          <p:nvPr/>
        </p:nvSpPr>
        <p:spPr bwMode="auto">
          <a:xfrm>
            <a:off x="889000" y="1290638"/>
            <a:ext cx="5980113" cy="1995487"/>
          </a:xfrm>
          <a:custGeom>
            <a:avLst/>
            <a:gdLst>
              <a:gd name="T0" fmla="*/ 0 w 6026727"/>
              <a:gd name="T1" fmla="*/ 886495 h 1641378"/>
              <a:gd name="T2" fmla="*/ 3757890 w 6026727"/>
              <a:gd name="T3" fmla="*/ 184784 h 1641378"/>
              <a:gd name="T4" fmla="*/ 5980545 w 6026727"/>
              <a:gd name="T5" fmla="*/ 1995200 h 1641378"/>
              <a:gd name="T6" fmla="*/ 0 60000 65536"/>
              <a:gd name="T7" fmla="*/ 0 60000 65536"/>
              <a:gd name="T8" fmla="*/ 0 60000 65536"/>
              <a:gd name="T9" fmla="*/ 0 w 6026727"/>
              <a:gd name="T10" fmla="*/ 0 h 1641378"/>
              <a:gd name="T11" fmla="*/ 6026727 w 6026727"/>
              <a:gd name="T12" fmla="*/ 1641378 h 1641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26727" h="1641378">
                <a:moveTo>
                  <a:pt x="0" y="729287"/>
                </a:moveTo>
                <a:cubicBezTo>
                  <a:pt x="1391227" y="364643"/>
                  <a:pt x="2782455" y="0"/>
                  <a:pt x="3786909" y="152015"/>
                </a:cubicBezTo>
                <a:cubicBezTo>
                  <a:pt x="4791363" y="304030"/>
                  <a:pt x="5409045" y="972704"/>
                  <a:pt x="6026727" y="164137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cxnSp>
        <p:nvCxnSpPr>
          <p:cNvPr id="121" name="Connecteur en arc 78"/>
          <p:cNvCxnSpPr>
            <a:cxnSpLocks noChangeShapeType="1"/>
            <a:stCxn id="102" idx="0"/>
            <a:endCxn id="103" idx="6"/>
          </p:cNvCxnSpPr>
          <p:nvPr/>
        </p:nvCxnSpPr>
        <p:spPr bwMode="auto">
          <a:xfrm rot="16200000" flipV="1">
            <a:off x="1515269" y="1970881"/>
            <a:ext cx="1239838" cy="2289175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cxnSp>
        <p:nvCxnSpPr>
          <p:cNvPr id="83" name="Connecteur en arc 78"/>
          <p:cNvCxnSpPr>
            <a:cxnSpLocks noChangeShapeType="1"/>
            <a:stCxn id="102" idx="3"/>
            <a:endCxn id="107" idx="4"/>
          </p:cNvCxnSpPr>
          <p:nvPr/>
        </p:nvCxnSpPr>
        <p:spPr bwMode="auto">
          <a:xfrm flipV="1">
            <a:off x="3470275" y="3119438"/>
            <a:ext cx="3883025" cy="869950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89" name="Ellipse 88"/>
          <p:cNvSpPr>
            <a:spLocks noChangeArrowheads="1"/>
          </p:cNvSpPr>
          <p:nvPr/>
        </p:nvSpPr>
        <p:spPr bwMode="auto">
          <a:xfrm>
            <a:off x="723900" y="2362200"/>
            <a:ext cx="266700" cy="236538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cxnSp>
        <p:nvCxnSpPr>
          <p:cNvPr id="23600" name="Connecteur droit 89"/>
          <p:cNvCxnSpPr>
            <a:cxnSpLocks noChangeShapeType="1"/>
          </p:cNvCxnSpPr>
          <p:nvPr/>
        </p:nvCxnSpPr>
        <p:spPr bwMode="auto">
          <a:xfrm rot="16200000" flipH="1">
            <a:off x="5713412" y="3192463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601" name="Connecteur droit 90"/>
          <p:cNvCxnSpPr>
            <a:cxnSpLocks noChangeShapeType="1"/>
          </p:cNvCxnSpPr>
          <p:nvPr/>
        </p:nvCxnSpPr>
        <p:spPr bwMode="auto">
          <a:xfrm rot="5400000">
            <a:off x="5712618" y="334883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602" name="Connecteur droit 91"/>
          <p:cNvCxnSpPr>
            <a:cxnSpLocks noChangeShapeType="1"/>
          </p:cNvCxnSpPr>
          <p:nvPr/>
        </p:nvCxnSpPr>
        <p:spPr bwMode="auto">
          <a:xfrm rot="16200000" flipH="1">
            <a:off x="759618" y="3167857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603" name="Connecteur droit 92"/>
          <p:cNvCxnSpPr>
            <a:cxnSpLocks noChangeShapeType="1"/>
          </p:cNvCxnSpPr>
          <p:nvPr/>
        </p:nvCxnSpPr>
        <p:spPr bwMode="auto">
          <a:xfrm rot="5400000">
            <a:off x="760412" y="3324226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604" name="Connecteur droit 93"/>
          <p:cNvCxnSpPr>
            <a:cxnSpLocks noChangeShapeType="1"/>
          </p:cNvCxnSpPr>
          <p:nvPr/>
        </p:nvCxnSpPr>
        <p:spPr bwMode="auto">
          <a:xfrm rot="16200000" flipH="1">
            <a:off x="684212" y="5265738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605" name="Connecteur droit 94"/>
          <p:cNvCxnSpPr>
            <a:cxnSpLocks noChangeShapeType="1"/>
          </p:cNvCxnSpPr>
          <p:nvPr/>
        </p:nvCxnSpPr>
        <p:spPr bwMode="auto">
          <a:xfrm rot="5400000">
            <a:off x="683418" y="5422107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24" name="ZoneTexte 123"/>
          <p:cNvSpPr txBox="1"/>
          <p:nvPr/>
        </p:nvSpPr>
        <p:spPr>
          <a:xfrm>
            <a:off x="820738" y="4953000"/>
            <a:ext cx="7620000" cy="114300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Without first-class futures, one thread is systematically blocked in the composite component.</a:t>
            </a:r>
          </a:p>
        </p:txBody>
      </p:sp>
      <p:cxnSp>
        <p:nvCxnSpPr>
          <p:cNvPr id="23607" name="Connecteur droit 95"/>
          <p:cNvCxnSpPr>
            <a:cxnSpLocks noChangeShapeType="1"/>
          </p:cNvCxnSpPr>
          <p:nvPr/>
        </p:nvCxnSpPr>
        <p:spPr bwMode="auto">
          <a:xfrm rot="16200000" flipH="1">
            <a:off x="1066007" y="38933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608" name="Connecteur droit 96"/>
          <p:cNvCxnSpPr>
            <a:cxnSpLocks noChangeShapeType="1"/>
          </p:cNvCxnSpPr>
          <p:nvPr/>
        </p:nvCxnSpPr>
        <p:spPr bwMode="auto">
          <a:xfrm rot="5400000">
            <a:off x="1066800" y="4049713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93" name="ZoneTexte 92"/>
          <p:cNvSpPr txBox="1"/>
          <p:nvPr/>
        </p:nvSpPr>
        <p:spPr>
          <a:xfrm>
            <a:off x="6856413" y="4495800"/>
            <a:ext cx="4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</a:t>
            </a:r>
            <a:r>
              <a:rPr lang="en-GB" dirty="0" smtClean="0"/>
              <a:t>=</a:t>
            </a:r>
            <a:r>
              <a:rPr lang="en-GB" dirty="0" err="1" smtClean="0"/>
              <a:t>f</a:t>
            </a:r>
            <a:r>
              <a:rPr lang="en-GB" dirty="0" smtClean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28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00" grpId="0" animBg="1"/>
      <p:bldP spid="101" grpId="0" animBg="1"/>
      <p:bldP spid="102" grpId="0" animBg="1"/>
      <p:bldP spid="103" grpId="0" animBg="1"/>
      <p:bldP spid="107" grpId="0" animBg="1"/>
      <p:bldP spid="119" grpId="0" animBg="1"/>
      <p:bldP spid="89" grpId="0" animBg="1"/>
      <p:bldP spid="89" grpId="1" animBg="1"/>
      <p:bldP spid="124" grpId="0" animBg="1"/>
      <p:bldP spid="9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/>
          <p:cNvSpPr>
            <a:spLocks noGrp="1"/>
          </p:cNvSpPr>
          <p:nvPr>
            <p:ph type="title"/>
          </p:nvPr>
        </p:nvSpPr>
        <p:spPr>
          <a:xfrm>
            <a:off x="406400" y="452438"/>
            <a:ext cx="8262938" cy="838200"/>
          </a:xfrm>
        </p:spPr>
        <p:txBody>
          <a:bodyPr/>
          <a:lstStyle/>
          <a:p>
            <a:r>
              <a:rPr lang="fr-FR" smtClean="0"/>
              <a:t>First-class Futures and Hierarchy</a:t>
            </a:r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382588" y="2209800"/>
            <a:ext cx="5938837" cy="3967163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3"/>
          <p:cNvGrpSpPr>
            <a:grpSpLocks/>
          </p:cNvGrpSpPr>
          <p:nvPr/>
        </p:nvGrpSpPr>
        <p:grpSpPr bwMode="auto">
          <a:xfrm>
            <a:off x="6321425" y="3178175"/>
            <a:ext cx="230188" cy="304800"/>
            <a:chOff x="7924800" y="1143794"/>
            <a:chExt cx="229394" cy="304800"/>
          </a:xfrm>
        </p:grpSpPr>
        <p:cxnSp>
          <p:nvCxnSpPr>
            <p:cNvPr id="24673" name="Connecteur droit 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4674" name="Connecteur droit 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6"/>
          <p:cNvGrpSpPr>
            <a:grpSpLocks/>
          </p:cNvGrpSpPr>
          <p:nvPr/>
        </p:nvGrpSpPr>
        <p:grpSpPr bwMode="auto">
          <a:xfrm flipH="1">
            <a:off x="155575" y="3170238"/>
            <a:ext cx="230188" cy="304800"/>
            <a:chOff x="7924800" y="1143794"/>
            <a:chExt cx="229394" cy="304800"/>
          </a:xfrm>
        </p:grpSpPr>
        <p:cxnSp>
          <p:nvCxnSpPr>
            <p:cNvPr id="24671" name="Connecteur droit 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72" name="Connecteur droit 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4" name="Grouper 9"/>
          <p:cNvGrpSpPr>
            <a:grpSpLocks/>
          </p:cNvGrpSpPr>
          <p:nvPr/>
        </p:nvGrpSpPr>
        <p:grpSpPr bwMode="auto">
          <a:xfrm flipH="1">
            <a:off x="157163" y="4043363"/>
            <a:ext cx="228600" cy="304800"/>
            <a:chOff x="7924800" y="1143794"/>
            <a:chExt cx="229394" cy="304800"/>
          </a:xfrm>
        </p:grpSpPr>
        <p:cxnSp>
          <p:nvCxnSpPr>
            <p:cNvPr id="24669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70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4583" name="Rectangle 12"/>
          <p:cNvSpPr>
            <a:spLocks noChangeArrowheads="1"/>
          </p:cNvSpPr>
          <p:nvPr/>
        </p:nvSpPr>
        <p:spPr bwMode="auto">
          <a:xfrm>
            <a:off x="1563688" y="3017838"/>
            <a:ext cx="2324100" cy="1330325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5" name="Grouper 13"/>
          <p:cNvGrpSpPr>
            <a:grpSpLocks/>
          </p:cNvGrpSpPr>
          <p:nvPr/>
        </p:nvGrpSpPr>
        <p:grpSpPr bwMode="auto">
          <a:xfrm flipH="1">
            <a:off x="1335088" y="3170238"/>
            <a:ext cx="228600" cy="304800"/>
            <a:chOff x="7924800" y="1143794"/>
            <a:chExt cx="229394" cy="304800"/>
          </a:xfrm>
        </p:grpSpPr>
        <p:cxnSp>
          <p:nvCxnSpPr>
            <p:cNvPr id="24667" name="Connecteur droit 1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68" name="Connecteur droit 1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6" name="Grouper 16"/>
          <p:cNvGrpSpPr>
            <a:grpSpLocks/>
          </p:cNvGrpSpPr>
          <p:nvPr/>
        </p:nvGrpSpPr>
        <p:grpSpPr bwMode="auto">
          <a:xfrm flipH="1">
            <a:off x="1335088" y="3890963"/>
            <a:ext cx="228600" cy="304800"/>
            <a:chOff x="7924800" y="1143794"/>
            <a:chExt cx="229394" cy="304800"/>
          </a:xfrm>
        </p:grpSpPr>
        <p:cxnSp>
          <p:nvCxnSpPr>
            <p:cNvPr id="24665" name="Connecteur droit 1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66" name="Connecteur droit 1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7" name="Grouper 19"/>
          <p:cNvGrpSpPr>
            <a:grpSpLocks/>
          </p:cNvGrpSpPr>
          <p:nvPr/>
        </p:nvGrpSpPr>
        <p:grpSpPr bwMode="auto">
          <a:xfrm flipH="1">
            <a:off x="6097588" y="3176588"/>
            <a:ext cx="230187" cy="304800"/>
            <a:chOff x="7924800" y="1143794"/>
            <a:chExt cx="229394" cy="304800"/>
          </a:xfrm>
        </p:grpSpPr>
        <p:cxnSp>
          <p:nvCxnSpPr>
            <p:cNvPr id="24663" name="Connecteur droit 2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64" name="Connecteur droit 2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8" name="Grouper 22"/>
          <p:cNvGrpSpPr>
            <a:grpSpLocks/>
          </p:cNvGrpSpPr>
          <p:nvPr/>
        </p:nvGrpSpPr>
        <p:grpSpPr bwMode="auto">
          <a:xfrm>
            <a:off x="385763" y="3168650"/>
            <a:ext cx="230187" cy="304800"/>
            <a:chOff x="7924800" y="1143794"/>
            <a:chExt cx="229394" cy="304800"/>
          </a:xfrm>
        </p:grpSpPr>
        <p:cxnSp>
          <p:nvCxnSpPr>
            <p:cNvPr id="24661" name="Connecteur droit 2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4662" name="Connecteur droit 2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9" name="Grouper 25"/>
          <p:cNvGrpSpPr>
            <a:grpSpLocks/>
          </p:cNvGrpSpPr>
          <p:nvPr/>
        </p:nvGrpSpPr>
        <p:grpSpPr bwMode="auto">
          <a:xfrm>
            <a:off x="385763" y="4044950"/>
            <a:ext cx="230187" cy="304800"/>
            <a:chOff x="7924800" y="1143794"/>
            <a:chExt cx="229394" cy="304800"/>
          </a:xfrm>
        </p:grpSpPr>
        <p:cxnSp>
          <p:nvCxnSpPr>
            <p:cNvPr id="24659" name="Connecteur droit 2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4660" name="Connecteur droit 2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10" name="Grouper 28"/>
          <p:cNvGrpSpPr>
            <a:grpSpLocks/>
          </p:cNvGrpSpPr>
          <p:nvPr/>
        </p:nvGrpSpPr>
        <p:grpSpPr bwMode="auto">
          <a:xfrm>
            <a:off x="3887788" y="3475038"/>
            <a:ext cx="228600" cy="304800"/>
            <a:chOff x="7924800" y="1143794"/>
            <a:chExt cx="229394" cy="304800"/>
          </a:xfrm>
        </p:grpSpPr>
        <p:cxnSp>
          <p:nvCxnSpPr>
            <p:cNvPr id="24657" name="Connecteur droit 29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4658" name="Connecteur droit 30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sp>
        <p:nvSpPr>
          <p:cNvPr id="24590" name="Rectangle 31"/>
          <p:cNvSpPr>
            <a:spLocks noChangeArrowheads="1"/>
          </p:cNvSpPr>
          <p:nvPr/>
        </p:nvSpPr>
        <p:spPr bwMode="auto">
          <a:xfrm>
            <a:off x="2816225" y="4805363"/>
            <a:ext cx="1905000" cy="969962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11" name="Grouper 32"/>
          <p:cNvGrpSpPr>
            <a:grpSpLocks/>
          </p:cNvGrpSpPr>
          <p:nvPr/>
        </p:nvGrpSpPr>
        <p:grpSpPr bwMode="auto">
          <a:xfrm flipH="1">
            <a:off x="2587625" y="5106988"/>
            <a:ext cx="230188" cy="304800"/>
            <a:chOff x="7924800" y="1143794"/>
            <a:chExt cx="229394" cy="304800"/>
          </a:xfrm>
        </p:grpSpPr>
        <p:cxnSp>
          <p:nvCxnSpPr>
            <p:cNvPr id="24655" name="Connecteur droit 33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56" name="Connecteur droit 34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2" name="Grouper 35"/>
          <p:cNvGrpSpPr>
            <a:grpSpLocks/>
          </p:cNvGrpSpPr>
          <p:nvPr/>
        </p:nvGrpSpPr>
        <p:grpSpPr bwMode="auto">
          <a:xfrm>
            <a:off x="4722813" y="5110163"/>
            <a:ext cx="230187" cy="304800"/>
            <a:chOff x="7924800" y="1143794"/>
            <a:chExt cx="229394" cy="304800"/>
          </a:xfrm>
        </p:grpSpPr>
        <p:cxnSp>
          <p:nvCxnSpPr>
            <p:cNvPr id="24653" name="Connecteur droit 36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4654" name="Connecteur droit 37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cxnSp>
        <p:nvCxnSpPr>
          <p:cNvPr id="24593" name="Connecteur en angle 38"/>
          <p:cNvCxnSpPr>
            <a:cxnSpLocks noChangeShapeType="1"/>
          </p:cNvCxnSpPr>
          <p:nvPr/>
        </p:nvCxnSpPr>
        <p:spPr bwMode="auto">
          <a:xfrm>
            <a:off x="614363" y="3319463"/>
            <a:ext cx="720725" cy="158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3" name="Grouper 39"/>
          <p:cNvGrpSpPr>
            <a:grpSpLocks/>
          </p:cNvGrpSpPr>
          <p:nvPr/>
        </p:nvGrpSpPr>
        <p:grpSpPr bwMode="auto">
          <a:xfrm>
            <a:off x="615950" y="4044950"/>
            <a:ext cx="719138" cy="150813"/>
            <a:chOff x="1681958" y="3658394"/>
            <a:chExt cx="719136" cy="1027906"/>
          </a:xfrm>
        </p:grpSpPr>
        <p:cxnSp>
          <p:nvCxnSpPr>
            <p:cNvPr id="24651" name="Connecteur en angle 40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2" name="Connecteur en angle 41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4" name="Grouper 42"/>
          <p:cNvGrpSpPr>
            <a:grpSpLocks/>
          </p:cNvGrpSpPr>
          <p:nvPr/>
        </p:nvGrpSpPr>
        <p:grpSpPr bwMode="auto">
          <a:xfrm>
            <a:off x="4114800" y="3324225"/>
            <a:ext cx="1984375" cy="303213"/>
            <a:chOff x="1681958" y="3658394"/>
            <a:chExt cx="719136" cy="1027906"/>
          </a:xfrm>
        </p:grpSpPr>
        <p:cxnSp>
          <p:nvCxnSpPr>
            <p:cNvPr id="24649" name="Connecteur en angle 43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0" name="Connecteur en angle 44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5" name="Grouper 45"/>
          <p:cNvGrpSpPr>
            <a:grpSpLocks/>
          </p:cNvGrpSpPr>
          <p:nvPr/>
        </p:nvGrpSpPr>
        <p:grpSpPr bwMode="auto">
          <a:xfrm>
            <a:off x="4951413" y="3319463"/>
            <a:ext cx="1144587" cy="1944687"/>
            <a:chOff x="1681958" y="3658394"/>
            <a:chExt cx="719136" cy="1027906"/>
          </a:xfrm>
        </p:grpSpPr>
        <p:cxnSp>
          <p:nvCxnSpPr>
            <p:cNvPr id="24647" name="Connecteur en angle 46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8" name="Connecteur en angle 47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6" name="Grouper 48"/>
          <p:cNvGrpSpPr>
            <a:grpSpLocks/>
          </p:cNvGrpSpPr>
          <p:nvPr/>
        </p:nvGrpSpPr>
        <p:grpSpPr bwMode="auto">
          <a:xfrm flipH="1">
            <a:off x="152400" y="5260975"/>
            <a:ext cx="230188" cy="304800"/>
            <a:chOff x="7924800" y="1143794"/>
            <a:chExt cx="229394" cy="304800"/>
          </a:xfrm>
        </p:grpSpPr>
        <p:cxnSp>
          <p:nvCxnSpPr>
            <p:cNvPr id="24645" name="Connecteur droit 49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46" name="Connecteur droit 50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7" name="Grouper 51"/>
          <p:cNvGrpSpPr>
            <a:grpSpLocks/>
          </p:cNvGrpSpPr>
          <p:nvPr/>
        </p:nvGrpSpPr>
        <p:grpSpPr bwMode="auto">
          <a:xfrm>
            <a:off x="382588" y="5262563"/>
            <a:ext cx="228600" cy="304800"/>
            <a:chOff x="7924800" y="1143794"/>
            <a:chExt cx="229394" cy="304800"/>
          </a:xfrm>
        </p:grpSpPr>
        <p:cxnSp>
          <p:nvCxnSpPr>
            <p:cNvPr id="24643" name="Connecteur droit 52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4644" name="Connecteur droit 53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18" name="Grouper 54"/>
          <p:cNvGrpSpPr>
            <a:grpSpLocks/>
          </p:cNvGrpSpPr>
          <p:nvPr/>
        </p:nvGrpSpPr>
        <p:grpSpPr bwMode="auto">
          <a:xfrm>
            <a:off x="631825" y="5264150"/>
            <a:ext cx="1955800" cy="150813"/>
            <a:chOff x="1681958" y="3658394"/>
            <a:chExt cx="719136" cy="1027906"/>
          </a:xfrm>
        </p:grpSpPr>
        <p:cxnSp>
          <p:nvCxnSpPr>
            <p:cNvPr id="24641" name="Connecteur en angle 55"/>
            <p:cNvCxnSpPr>
              <a:cxnSpLocks noChangeShapeType="1"/>
            </p:cNvCxnSpPr>
            <p:nvPr/>
          </p:nvCxnSpPr>
          <p:spPr bwMode="auto">
            <a:xfrm rot="5400000" flipH="1" flipV="1">
              <a:off x="1622029" y="4250929"/>
              <a:ext cx="495300" cy="375442"/>
            </a:xfrm>
            <a:prstGeom prst="bentConnector3">
              <a:avLst>
                <a:gd name="adj1" fmla="val -211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2" name="Connecteur en angle 56"/>
            <p:cNvCxnSpPr>
              <a:cxnSpLocks noChangeShapeType="1"/>
            </p:cNvCxnSpPr>
            <p:nvPr/>
          </p:nvCxnSpPr>
          <p:spPr bwMode="auto">
            <a:xfrm rot="5400000" flipH="1" flipV="1">
              <a:off x="1962944" y="3752850"/>
              <a:ext cx="532606" cy="343694"/>
            </a:xfrm>
            <a:prstGeom prst="bentConnector3">
              <a:avLst>
                <a:gd name="adj1" fmla="val 9846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4600" name="Rectangle 60"/>
          <p:cNvSpPr>
            <a:spLocks noChangeArrowheads="1"/>
          </p:cNvSpPr>
          <p:nvPr/>
        </p:nvSpPr>
        <p:spPr bwMode="auto">
          <a:xfrm>
            <a:off x="7086600" y="2836863"/>
            <a:ext cx="1906588" cy="969962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4601" name="Connecteur droit 62"/>
          <p:cNvCxnSpPr>
            <a:cxnSpLocks noChangeShapeType="1"/>
          </p:cNvCxnSpPr>
          <p:nvPr/>
        </p:nvCxnSpPr>
        <p:spPr bwMode="auto">
          <a:xfrm>
            <a:off x="6550025" y="3321050"/>
            <a:ext cx="307975" cy="11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" name="Grouper 63"/>
          <p:cNvGrpSpPr>
            <a:grpSpLocks/>
          </p:cNvGrpSpPr>
          <p:nvPr/>
        </p:nvGrpSpPr>
        <p:grpSpPr bwMode="auto">
          <a:xfrm flipH="1">
            <a:off x="6856413" y="3178175"/>
            <a:ext cx="230187" cy="304800"/>
            <a:chOff x="7924800" y="1143794"/>
            <a:chExt cx="229394" cy="304800"/>
          </a:xfrm>
        </p:grpSpPr>
        <p:cxnSp>
          <p:nvCxnSpPr>
            <p:cNvPr id="24639" name="Connecteur droit 6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4640" name="Connecteur droit 6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4603" name="Rectangle 68"/>
          <p:cNvSpPr>
            <a:spLocks noChangeArrowheads="1"/>
          </p:cNvSpPr>
          <p:nvPr/>
        </p:nvSpPr>
        <p:spPr bwMode="auto">
          <a:xfrm>
            <a:off x="685800" y="2293938"/>
            <a:ext cx="2290763" cy="4572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4604" name="Connecteur droit 69"/>
          <p:cNvCxnSpPr>
            <a:cxnSpLocks noChangeShapeType="1"/>
          </p:cNvCxnSpPr>
          <p:nvPr/>
        </p:nvCxnSpPr>
        <p:spPr bwMode="auto">
          <a:xfrm rot="5400000">
            <a:off x="837407" y="2523331"/>
            <a:ext cx="458788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05" name="Connecteur droit 70"/>
          <p:cNvCxnSpPr>
            <a:cxnSpLocks noChangeShapeType="1"/>
          </p:cNvCxnSpPr>
          <p:nvPr/>
        </p:nvCxnSpPr>
        <p:spPr bwMode="auto">
          <a:xfrm rot="5400000">
            <a:off x="1219994" y="252174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06" name="Connecteur droit 71"/>
          <p:cNvCxnSpPr>
            <a:cxnSpLocks noChangeShapeType="1"/>
          </p:cNvCxnSpPr>
          <p:nvPr/>
        </p:nvCxnSpPr>
        <p:spPr bwMode="auto">
          <a:xfrm rot="5400000">
            <a:off x="1601788" y="2520950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07" name="Connecteur droit 72"/>
          <p:cNvCxnSpPr>
            <a:cxnSpLocks noChangeShapeType="1"/>
          </p:cNvCxnSpPr>
          <p:nvPr/>
        </p:nvCxnSpPr>
        <p:spPr bwMode="auto">
          <a:xfrm rot="5400000">
            <a:off x="1984376" y="2517775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08" name="Connecteur droit 73"/>
          <p:cNvCxnSpPr>
            <a:cxnSpLocks noChangeShapeType="1"/>
          </p:cNvCxnSpPr>
          <p:nvPr/>
        </p:nvCxnSpPr>
        <p:spPr bwMode="auto">
          <a:xfrm rot="5400000">
            <a:off x="2365375" y="251618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09" name="Connecteur droit 74"/>
          <p:cNvCxnSpPr>
            <a:cxnSpLocks noChangeShapeType="1"/>
          </p:cNvCxnSpPr>
          <p:nvPr/>
        </p:nvCxnSpPr>
        <p:spPr bwMode="auto">
          <a:xfrm rot="5400000">
            <a:off x="2747962" y="25130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Ellipse 75"/>
          <p:cNvSpPr>
            <a:spLocks noChangeArrowheads="1"/>
          </p:cNvSpPr>
          <p:nvPr/>
        </p:nvSpPr>
        <p:spPr bwMode="auto">
          <a:xfrm>
            <a:off x="1108075" y="2409825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102" name="Losange 101"/>
          <p:cNvSpPr>
            <a:spLocks noChangeArrowheads="1"/>
          </p:cNvSpPr>
          <p:nvPr/>
        </p:nvSpPr>
        <p:spPr bwMode="auto">
          <a:xfrm>
            <a:off x="3087688" y="3735388"/>
            <a:ext cx="382587" cy="509587"/>
          </a:xfrm>
          <a:prstGeom prst="diamond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4612" name="Rectangle 103"/>
          <p:cNvSpPr>
            <a:spLocks noChangeArrowheads="1"/>
          </p:cNvSpPr>
          <p:nvPr/>
        </p:nvSpPr>
        <p:spPr bwMode="auto">
          <a:xfrm>
            <a:off x="7162800" y="2895600"/>
            <a:ext cx="1066800" cy="306388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4613" name="Connecteur droit 104"/>
          <p:cNvCxnSpPr>
            <a:cxnSpLocks noChangeShapeType="1"/>
          </p:cNvCxnSpPr>
          <p:nvPr/>
        </p:nvCxnSpPr>
        <p:spPr bwMode="auto">
          <a:xfrm rot="5400000">
            <a:off x="7397750" y="3043238"/>
            <a:ext cx="29368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14" name="Connecteur droit 105"/>
          <p:cNvCxnSpPr>
            <a:cxnSpLocks noChangeShapeType="1"/>
          </p:cNvCxnSpPr>
          <p:nvPr/>
        </p:nvCxnSpPr>
        <p:spPr bwMode="auto">
          <a:xfrm rot="5400000">
            <a:off x="7773987" y="3049588"/>
            <a:ext cx="3032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615" name="Ellipse 106"/>
          <p:cNvSpPr>
            <a:spLocks noChangeArrowheads="1"/>
          </p:cNvSpPr>
          <p:nvPr/>
        </p:nvSpPr>
        <p:spPr bwMode="auto">
          <a:xfrm>
            <a:off x="7239000" y="2930525"/>
            <a:ext cx="228600" cy="18891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121" name="Connecteur en arc 78"/>
          <p:cNvCxnSpPr>
            <a:cxnSpLocks noChangeShapeType="1"/>
          </p:cNvCxnSpPr>
          <p:nvPr/>
        </p:nvCxnSpPr>
        <p:spPr bwMode="auto">
          <a:xfrm flipV="1">
            <a:off x="0" y="2495550"/>
            <a:ext cx="762000" cy="52228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cxnSp>
        <p:nvCxnSpPr>
          <p:cNvPr id="94" name="Connecteur en arc 78"/>
          <p:cNvCxnSpPr>
            <a:cxnSpLocks noChangeShapeType="1"/>
            <a:stCxn id="102" idx="0"/>
            <a:endCxn id="76" idx="5"/>
          </p:cNvCxnSpPr>
          <p:nvPr/>
        </p:nvCxnSpPr>
        <p:spPr bwMode="auto">
          <a:xfrm rot="16200000" flipV="1">
            <a:off x="1708944" y="2164556"/>
            <a:ext cx="1163638" cy="19780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97" name="Forme libre 96"/>
          <p:cNvSpPr>
            <a:spLocks noChangeArrowheads="1"/>
          </p:cNvSpPr>
          <p:nvPr/>
        </p:nvSpPr>
        <p:spPr bwMode="auto">
          <a:xfrm>
            <a:off x="1301750" y="1600200"/>
            <a:ext cx="5567363" cy="1685925"/>
          </a:xfrm>
          <a:custGeom>
            <a:avLst/>
            <a:gdLst>
              <a:gd name="T0" fmla="*/ 0 w 6026727"/>
              <a:gd name="T1" fmla="*/ 748951 h 1641378"/>
              <a:gd name="T2" fmla="*/ 3498126 w 6026727"/>
              <a:gd name="T3" fmla="*/ 156114 h 1641378"/>
              <a:gd name="T4" fmla="*/ 5567140 w 6026727"/>
              <a:gd name="T5" fmla="*/ 1685636 h 1641378"/>
              <a:gd name="T6" fmla="*/ 0 60000 65536"/>
              <a:gd name="T7" fmla="*/ 0 60000 65536"/>
              <a:gd name="T8" fmla="*/ 0 60000 65536"/>
              <a:gd name="T9" fmla="*/ 0 w 6026727"/>
              <a:gd name="T10" fmla="*/ 0 h 1641378"/>
              <a:gd name="T11" fmla="*/ 6026727 w 6026727"/>
              <a:gd name="T12" fmla="*/ 1641378 h 1641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26727" h="1641378">
                <a:moveTo>
                  <a:pt x="0" y="729287"/>
                </a:moveTo>
                <a:cubicBezTo>
                  <a:pt x="1391227" y="364643"/>
                  <a:pt x="2782455" y="0"/>
                  <a:pt x="3786909" y="152015"/>
                </a:cubicBezTo>
                <a:cubicBezTo>
                  <a:pt x="4791363" y="304030"/>
                  <a:pt x="5409045" y="972704"/>
                  <a:pt x="6026727" y="164137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84" name="Forme libre 83"/>
          <p:cNvSpPr>
            <a:spLocks noChangeArrowheads="1"/>
          </p:cNvSpPr>
          <p:nvPr/>
        </p:nvSpPr>
        <p:spPr bwMode="auto">
          <a:xfrm>
            <a:off x="-87313" y="3524250"/>
            <a:ext cx="1698626" cy="511175"/>
          </a:xfrm>
          <a:custGeom>
            <a:avLst/>
            <a:gdLst>
              <a:gd name="T0" fmla="*/ 0 w 1697181"/>
              <a:gd name="T1" fmla="*/ 11546 h 509924"/>
              <a:gd name="T2" fmla="*/ 531091 w 1697181"/>
              <a:gd name="T3" fmla="*/ 508000 h 509924"/>
              <a:gd name="T4" fmla="*/ 1697181 w 1697181"/>
              <a:gd name="T5" fmla="*/ 0 h 509924"/>
              <a:gd name="T6" fmla="*/ 0 60000 65536"/>
              <a:gd name="T7" fmla="*/ 0 60000 65536"/>
              <a:gd name="T8" fmla="*/ 0 60000 65536"/>
              <a:gd name="T9" fmla="*/ 0 w 1697181"/>
              <a:gd name="T10" fmla="*/ 0 h 509924"/>
              <a:gd name="T11" fmla="*/ 1697181 w 1697181"/>
              <a:gd name="T12" fmla="*/ 509924 h 5099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7181" h="509924">
                <a:moveTo>
                  <a:pt x="0" y="11546"/>
                </a:moveTo>
                <a:cubicBezTo>
                  <a:pt x="124114" y="260735"/>
                  <a:pt x="248228" y="509924"/>
                  <a:pt x="531091" y="508000"/>
                </a:cubicBezTo>
                <a:cubicBezTo>
                  <a:pt x="813954" y="506076"/>
                  <a:pt x="1697181" y="0"/>
                  <a:pt x="1697181" y="0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24620" name="Rectangle 84"/>
          <p:cNvSpPr>
            <a:spLocks noChangeArrowheads="1"/>
          </p:cNvSpPr>
          <p:nvPr/>
        </p:nvSpPr>
        <p:spPr bwMode="auto">
          <a:xfrm>
            <a:off x="1600200" y="3122613"/>
            <a:ext cx="1066800" cy="3048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4621" name="Connecteur droit 85"/>
          <p:cNvCxnSpPr>
            <a:cxnSpLocks noChangeShapeType="1"/>
          </p:cNvCxnSpPr>
          <p:nvPr/>
        </p:nvCxnSpPr>
        <p:spPr bwMode="auto">
          <a:xfrm rot="5400000">
            <a:off x="1835150" y="3270250"/>
            <a:ext cx="2936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22" name="Connecteur droit 86"/>
          <p:cNvCxnSpPr>
            <a:cxnSpLocks noChangeShapeType="1"/>
          </p:cNvCxnSpPr>
          <p:nvPr/>
        </p:nvCxnSpPr>
        <p:spPr bwMode="auto">
          <a:xfrm rot="5400000">
            <a:off x="2211388" y="3276600"/>
            <a:ext cx="3032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8" name="Ellipse 87"/>
          <p:cNvSpPr>
            <a:spLocks noChangeArrowheads="1"/>
          </p:cNvSpPr>
          <p:nvPr/>
        </p:nvSpPr>
        <p:spPr bwMode="auto">
          <a:xfrm>
            <a:off x="1676400" y="3157538"/>
            <a:ext cx="228600" cy="1889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89" name="Rectangle 88"/>
          <p:cNvSpPr/>
          <p:nvPr/>
        </p:nvSpPr>
        <p:spPr bwMode="auto">
          <a:xfrm>
            <a:off x="1652588" y="3567113"/>
            <a:ext cx="1084262" cy="64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r>
              <a:rPr lang="fr-FR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…   …   …</a:t>
            </a:r>
            <a:endParaRPr lang="en-GB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12" name="Connecteur en arc 78"/>
          <p:cNvCxnSpPr>
            <a:cxnSpLocks noChangeShapeType="1"/>
            <a:stCxn id="90" idx="4"/>
            <a:endCxn id="88" idx="2"/>
          </p:cNvCxnSpPr>
          <p:nvPr/>
        </p:nvCxnSpPr>
        <p:spPr bwMode="auto">
          <a:xfrm rot="16200000" flipH="1">
            <a:off x="950912" y="2525713"/>
            <a:ext cx="650875" cy="800100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90" name="Ellipse 89"/>
          <p:cNvSpPr>
            <a:spLocks noChangeArrowheads="1"/>
          </p:cNvSpPr>
          <p:nvPr/>
        </p:nvSpPr>
        <p:spPr bwMode="auto">
          <a:xfrm>
            <a:off x="762000" y="2409825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91" name="Forme libre 90"/>
          <p:cNvSpPr>
            <a:spLocks noChangeArrowheads="1"/>
          </p:cNvSpPr>
          <p:nvPr/>
        </p:nvSpPr>
        <p:spPr bwMode="auto">
          <a:xfrm>
            <a:off x="2212975" y="3735388"/>
            <a:ext cx="1066800" cy="155575"/>
          </a:xfrm>
          <a:custGeom>
            <a:avLst/>
            <a:gdLst>
              <a:gd name="T0" fmla="*/ 0 w 1884738"/>
              <a:gd name="T1" fmla="*/ 156008 h 322551"/>
              <a:gd name="T2" fmla="*/ 444975 w 1884738"/>
              <a:gd name="T3" fmla="*/ 19501 h 322551"/>
              <a:gd name="T4" fmla="*/ 1066800 w 1884738"/>
              <a:gd name="T5" fmla="*/ 39002 h 322551"/>
              <a:gd name="T6" fmla="*/ 1066800 w 1884738"/>
              <a:gd name="T7" fmla="*/ 39002 h 322551"/>
              <a:gd name="T8" fmla="*/ 0 60000 65536"/>
              <a:gd name="T9" fmla="*/ 0 60000 65536"/>
              <a:gd name="T10" fmla="*/ 0 60000 65536"/>
              <a:gd name="T11" fmla="*/ 0 60000 65536"/>
              <a:gd name="T12" fmla="*/ 0 w 1884738"/>
              <a:gd name="T13" fmla="*/ 0 h 322551"/>
              <a:gd name="T14" fmla="*/ 1884738 w 1884738"/>
              <a:gd name="T15" fmla="*/ 322551 h 322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4738" h="322551">
                <a:moveTo>
                  <a:pt x="0" y="322551"/>
                </a:moveTo>
                <a:cubicBezTo>
                  <a:pt x="236012" y="201594"/>
                  <a:pt x="472024" y="80638"/>
                  <a:pt x="786147" y="40319"/>
                </a:cubicBezTo>
                <a:cubicBezTo>
                  <a:pt x="1100270" y="0"/>
                  <a:pt x="1884738" y="80638"/>
                  <a:pt x="1884738" y="806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sp>
        <p:nvSpPr>
          <p:cNvPr id="96" name="Ellipse 95"/>
          <p:cNvSpPr>
            <a:spLocks noChangeArrowheads="1"/>
          </p:cNvSpPr>
          <p:nvPr/>
        </p:nvSpPr>
        <p:spPr bwMode="auto">
          <a:xfrm>
            <a:off x="723900" y="2362200"/>
            <a:ext cx="266700" cy="236538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  <p:cxnSp>
        <p:nvCxnSpPr>
          <p:cNvPr id="24629" name="Connecteur droit 97"/>
          <p:cNvCxnSpPr>
            <a:cxnSpLocks noChangeShapeType="1"/>
          </p:cNvCxnSpPr>
          <p:nvPr/>
        </p:nvCxnSpPr>
        <p:spPr bwMode="auto">
          <a:xfrm rot="16200000" flipH="1">
            <a:off x="759618" y="3167857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0" name="Connecteur droit 98"/>
          <p:cNvCxnSpPr>
            <a:cxnSpLocks noChangeShapeType="1"/>
          </p:cNvCxnSpPr>
          <p:nvPr/>
        </p:nvCxnSpPr>
        <p:spPr bwMode="auto">
          <a:xfrm rot="5400000">
            <a:off x="760412" y="3324226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1" name="Connecteur droit 99"/>
          <p:cNvCxnSpPr>
            <a:cxnSpLocks noChangeShapeType="1"/>
          </p:cNvCxnSpPr>
          <p:nvPr/>
        </p:nvCxnSpPr>
        <p:spPr bwMode="auto">
          <a:xfrm rot="16200000" flipH="1">
            <a:off x="1105694" y="38806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2" name="Connecteur droit 100"/>
          <p:cNvCxnSpPr>
            <a:cxnSpLocks noChangeShapeType="1"/>
          </p:cNvCxnSpPr>
          <p:nvPr/>
        </p:nvCxnSpPr>
        <p:spPr bwMode="auto">
          <a:xfrm rot="5400000">
            <a:off x="1106487" y="4037013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3" name="Connecteur droit 107"/>
          <p:cNvCxnSpPr>
            <a:cxnSpLocks noChangeShapeType="1"/>
          </p:cNvCxnSpPr>
          <p:nvPr/>
        </p:nvCxnSpPr>
        <p:spPr bwMode="auto">
          <a:xfrm rot="16200000" flipH="1">
            <a:off x="5788819" y="3204369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4" name="Connecteur droit 108"/>
          <p:cNvCxnSpPr>
            <a:cxnSpLocks noChangeShapeType="1"/>
          </p:cNvCxnSpPr>
          <p:nvPr/>
        </p:nvCxnSpPr>
        <p:spPr bwMode="auto">
          <a:xfrm rot="5400000">
            <a:off x="5789612" y="3360738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5" name="Connecteur droit 109"/>
          <p:cNvCxnSpPr>
            <a:cxnSpLocks noChangeShapeType="1"/>
          </p:cNvCxnSpPr>
          <p:nvPr/>
        </p:nvCxnSpPr>
        <p:spPr bwMode="auto">
          <a:xfrm rot="16200000" flipH="1">
            <a:off x="874712" y="5265738"/>
            <a:ext cx="155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636" name="Connecteur droit 110"/>
          <p:cNvCxnSpPr>
            <a:cxnSpLocks noChangeShapeType="1"/>
          </p:cNvCxnSpPr>
          <p:nvPr/>
        </p:nvCxnSpPr>
        <p:spPr bwMode="auto">
          <a:xfrm rot="5400000">
            <a:off x="873918" y="5422107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24" name="ZoneTexte 123"/>
          <p:cNvSpPr txBox="1"/>
          <p:nvPr/>
        </p:nvSpPr>
        <p:spPr>
          <a:xfrm>
            <a:off x="820738" y="4953000"/>
            <a:ext cx="7620000" cy="114300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fr-FR" sz="20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Almost</a:t>
            </a:r>
            <a:r>
              <a:rPr lang="fr-FR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systematic</a:t>
            </a:r>
            <a:r>
              <a:rPr lang="fr-FR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dead</a:t>
            </a:r>
            <a:r>
              <a:rPr lang="fr-FR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-lock in </a:t>
            </a:r>
            <a:r>
              <a:rPr lang="fr-FR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GCM/</a:t>
            </a:r>
            <a:r>
              <a:rPr lang="fr-FR" sz="20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ProActive</a:t>
            </a:r>
            <a:endParaRPr lang="fr-FR" sz="2000" b="1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fr-FR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lot of </a:t>
            </a:r>
            <a:r>
              <a:rPr lang="fr-FR" sz="20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blocked</a:t>
            </a:r>
            <a:r>
              <a:rPr lang="fr-FR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threads </a:t>
            </a:r>
            <a:r>
              <a:rPr lang="fr-FR" sz="20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otherwise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3" name="Forme libre 112"/>
          <p:cNvSpPr>
            <a:spLocks noChangeArrowheads="1"/>
          </p:cNvSpPr>
          <p:nvPr/>
        </p:nvSpPr>
        <p:spPr bwMode="auto">
          <a:xfrm>
            <a:off x="2587625" y="2744788"/>
            <a:ext cx="3497263" cy="1244600"/>
          </a:xfrm>
          <a:custGeom>
            <a:avLst/>
            <a:gdLst>
              <a:gd name="T0" fmla="*/ 0 w 2574637"/>
              <a:gd name="T1" fmla="*/ 1244984 h 1244984"/>
              <a:gd name="T2" fmla="*/ 2085081 w 2574637"/>
              <a:gd name="T3" fmla="*/ 113530 h 1244984"/>
              <a:gd name="T4" fmla="*/ 3496037 w 2574637"/>
              <a:gd name="T5" fmla="*/ 563802 h 1244984"/>
              <a:gd name="T6" fmla="*/ 0 60000 65536"/>
              <a:gd name="T7" fmla="*/ 0 60000 65536"/>
              <a:gd name="T8" fmla="*/ 0 60000 65536"/>
              <a:gd name="T9" fmla="*/ 0 w 2574637"/>
              <a:gd name="T10" fmla="*/ 0 h 1244984"/>
              <a:gd name="T11" fmla="*/ 2574637 w 2574637"/>
              <a:gd name="T12" fmla="*/ 1244984 h 1244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4637" h="1244984">
                <a:moveTo>
                  <a:pt x="0" y="1244984"/>
                </a:moveTo>
                <a:cubicBezTo>
                  <a:pt x="553220" y="736022"/>
                  <a:pt x="1106440" y="227060"/>
                  <a:pt x="1535546" y="113530"/>
                </a:cubicBezTo>
                <a:cubicBezTo>
                  <a:pt x="1964652" y="0"/>
                  <a:pt x="2574637" y="563802"/>
                  <a:pt x="2574637" y="563802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02" grpId="0" animBg="1"/>
      <p:bldP spid="97" grpId="0" animBg="1"/>
      <p:bldP spid="84" grpId="0" animBg="1"/>
      <p:bldP spid="84" grpId="1" animBg="1"/>
      <p:bldP spid="88" grpId="0" animBg="1"/>
      <p:bldP spid="90" grpId="0" animBg="1"/>
      <p:bldP spid="91" grpId="0" animBg="1"/>
      <p:bldP spid="96" grpId="0" animBg="1"/>
      <p:bldP spid="124" grpId="0" animBg="1"/>
      <p:bldP spid="1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Reply Strategies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836613" y="1676400"/>
            <a:ext cx="3125787" cy="16764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2" name="Grouper 3"/>
          <p:cNvGrpSpPr>
            <a:grpSpLocks/>
          </p:cNvGrpSpPr>
          <p:nvPr/>
        </p:nvGrpSpPr>
        <p:grpSpPr bwMode="auto">
          <a:xfrm>
            <a:off x="3962400" y="2095500"/>
            <a:ext cx="230188" cy="304800"/>
            <a:chOff x="7924800" y="1143794"/>
            <a:chExt cx="229394" cy="304800"/>
          </a:xfrm>
        </p:grpSpPr>
        <p:cxnSp>
          <p:nvCxnSpPr>
            <p:cNvPr id="25698" name="Connecteur droit 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5699" name="Connecteur droit 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3" name="Grouper 9"/>
          <p:cNvGrpSpPr>
            <a:grpSpLocks/>
          </p:cNvGrpSpPr>
          <p:nvPr/>
        </p:nvGrpSpPr>
        <p:grpSpPr bwMode="auto">
          <a:xfrm flipH="1">
            <a:off x="609600" y="2135188"/>
            <a:ext cx="230188" cy="304800"/>
            <a:chOff x="7924800" y="1143794"/>
            <a:chExt cx="229394" cy="304800"/>
          </a:xfrm>
        </p:grpSpPr>
        <p:cxnSp>
          <p:nvCxnSpPr>
            <p:cNvPr id="25696" name="Connecteur droit 10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5697" name="Connecteur droit 11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5606" name="Rectangle 16"/>
          <p:cNvSpPr>
            <a:spLocks noChangeArrowheads="1"/>
          </p:cNvSpPr>
          <p:nvPr/>
        </p:nvSpPr>
        <p:spPr bwMode="auto">
          <a:xfrm>
            <a:off x="989013" y="1982788"/>
            <a:ext cx="2290762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5607" name="Connecteur droit 17"/>
          <p:cNvCxnSpPr>
            <a:cxnSpLocks noChangeShapeType="1"/>
          </p:cNvCxnSpPr>
          <p:nvPr/>
        </p:nvCxnSpPr>
        <p:spPr bwMode="auto">
          <a:xfrm rot="5400000">
            <a:off x="1139031" y="2212182"/>
            <a:ext cx="460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08" name="Connecteur droit 18"/>
          <p:cNvCxnSpPr>
            <a:cxnSpLocks noChangeShapeType="1"/>
          </p:cNvCxnSpPr>
          <p:nvPr/>
        </p:nvCxnSpPr>
        <p:spPr bwMode="auto">
          <a:xfrm rot="5400000">
            <a:off x="1522412" y="2211388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09" name="Connecteur droit 19"/>
          <p:cNvCxnSpPr>
            <a:cxnSpLocks noChangeShapeType="1"/>
          </p:cNvCxnSpPr>
          <p:nvPr/>
        </p:nvCxnSpPr>
        <p:spPr bwMode="auto">
          <a:xfrm rot="5400000">
            <a:off x="1905000" y="2208213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10" name="Connecteur droit 20"/>
          <p:cNvCxnSpPr>
            <a:cxnSpLocks noChangeShapeType="1"/>
          </p:cNvCxnSpPr>
          <p:nvPr/>
        </p:nvCxnSpPr>
        <p:spPr bwMode="auto">
          <a:xfrm rot="5400000">
            <a:off x="2286794" y="220424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11" name="Connecteur droit 21"/>
          <p:cNvCxnSpPr>
            <a:cxnSpLocks noChangeShapeType="1"/>
          </p:cNvCxnSpPr>
          <p:nvPr/>
        </p:nvCxnSpPr>
        <p:spPr bwMode="auto">
          <a:xfrm rot="5400000">
            <a:off x="2668588" y="2203450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12" name="Connecteur droit 22"/>
          <p:cNvCxnSpPr>
            <a:cxnSpLocks noChangeShapeType="1"/>
          </p:cNvCxnSpPr>
          <p:nvPr/>
        </p:nvCxnSpPr>
        <p:spPr bwMode="auto">
          <a:xfrm rot="5400000">
            <a:off x="3051176" y="2200275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613" name="Ellipse 23"/>
          <p:cNvSpPr>
            <a:spLocks noChangeArrowheads="1"/>
          </p:cNvSpPr>
          <p:nvPr/>
        </p:nvSpPr>
        <p:spPr bwMode="auto">
          <a:xfrm>
            <a:off x="1065213" y="20970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5614" name="Ellipse 24"/>
          <p:cNvSpPr>
            <a:spLocks noChangeArrowheads="1"/>
          </p:cNvSpPr>
          <p:nvPr/>
        </p:nvSpPr>
        <p:spPr bwMode="auto">
          <a:xfrm>
            <a:off x="1446213" y="2095500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sp>
        <p:nvSpPr>
          <p:cNvPr id="25615" name="Rectangle 52"/>
          <p:cNvSpPr>
            <a:spLocks noChangeArrowheads="1"/>
          </p:cNvSpPr>
          <p:nvPr/>
        </p:nvSpPr>
        <p:spPr bwMode="auto">
          <a:xfrm>
            <a:off x="5314950" y="1638300"/>
            <a:ext cx="3125788" cy="1714500"/>
          </a:xfrm>
          <a:prstGeom prst="rect">
            <a:avLst/>
          </a:prstGeom>
          <a:noFill/>
          <a:ln w="38100">
            <a:solidFill>
              <a:srgbClr val="1A0C5D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grpSp>
        <p:nvGrpSpPr>
          <p:cNvPr id="4" name="Grouper 53"/>
          <p:cNvGrpSpPr>
            <a:grpSpLocks/>
          </p:cNvGrpSpPr>
          <p:nvPr/>
        </p:nvGrpSpPr>
        <p:grpSpPr bwMode="auto">
          <a:xfrm>
            <a:off x="8440738" y="2057400"/>
            <a:ext cx="230187" cy="304800"/>
            <a:chOff x="7924800" y="1143794"/>
            <a:chExt cx="229394" cy="304800"/>
          </a:xfrm>
        </p:grpSpPr>
        <p:cxnSp>
          <p:nvCxnSpPr>
            <p:cNvPr id="25694" name="Connecteur droit 54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  <p:cxnSp>
          <p:nvCxnSpPr>
            <p:cNvPr id="25695" name="Connecteur droit 55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</p:cxnSp>
      </p:grpSp>
      <p:grpSp>
        <p:nvGrpSpPr>
          <p:cNvPr id="5" name="Grouper 56"/>
          <p:cNvGrpSpPr>
            <a:grpSpLocks/>
          </p:cNvGrpSpPr>
          <p:nvPr/>
        </p:nvGrpSpPr>
        <p:grpSpPr bwMode="auto">
          <a:xfrm flipH="1">
            <a:off x="5087938" y="2097088"/>
            <a:ext cx="230187" cy="304800"/>
            <a:chOff x="7924800" y="1143794"/>
            <a:chExt cx="229394" cy="304800"/>
          </a:xfrm>
        </p:grpSpPr>
        <p:cxnSp>
          <p:nvCxnSpPr>
            <p:cNvPr id="25692" name="Connecteur droit 57"/>
            <p:cNvCxnSpPr>
              <a:cxnSpLocks noChangeShapeType="1"/>
            </p:cNvCxnSpPr>
            <p:nvPr/>
          </p:nvCxnSpPr>
          <p:spPr bwMode="auto">
            <a:xfrm>
              <a:off x="7924800" y="1295400"/>
              <a:ext cx="2286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25693" name="Connecteur droit 58"/>
            <p:cNvCxnSpPr>
              <a:cxnSpLocks noChangeShapeType="1"/>
            </p:cNvCxnSpPr>
            <p:nvPr/>
          </p:nvCxnSpPr>
          <p:spPr bwMode="auto">
            <a:xfrm rot="5400000">
              <a:off x="8001000" y="1295400"/>
              <a:ext cx="304800" cy="15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25618" name="Rectangle 59"/>
          <p:cNvSpPr>
            <a:spLocks noChangeArrowheads="1"/>
          </p:cNvSpPr>
          <p:nvPr/>
        </p:nvSpPr>
        <p:spPr bwMode="auto">
          <a:xfrm>
            <a:off x="5467350" y="1944688"/>
            <a:ext cx="2290763" cy="455612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5619" name="Connecteur droit 60"/>
          <p:cNvCxnSpPr>
            <a:cxnSpLocks noChangeShapeType="1"/>
          </p:cNvCxnSpPr>
          <p:nvPr/>
        </p:nvCxnSpPr>
        <p:spPr bwMode="auto">
          <a:xfrm rot="5400000">
            <a:off x="5618163" y="2173288"/>
            <a:ext cx="460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0" name="Connecteur droit 61"/>
          <p:cNvCxnSpPr>
            <a:cxnSpLocks noChangeShapeType="1"/>
          </p:cNvCxnSpPr>
          <p:nvPr/>
        </p:nvCxnSpPr>
        <p:spPr bwMode="auto">
          <a:xfrm rot="5400000">
            <a:off x="6001544" y="2172494"/>
            <a:ext cx="45561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1" name="Connecteur droit 62"/>
          <p:cNvCxnSpPr>
            <a:cxnSpLocks noChangeShapeType="1"/>
          </p:cNvCxnSpPr>
          <p:nvPr/>
        </p:nvCxnSpPr>
        <p:spPr bwMode="auto">
          <a:xfrm rot="5400000">
            <a:off x="6383337" y="2170113"/>
            <a:ext cx="455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2" name="Connecteur droit 63"/>
          <p:cNvCxnSpPr>
            <a:cxnSpLocks noChangeShapeType="1"/>
          </p:cNvCxnSpPr>
          <p:nvPr/>
        </p:nvCxnSpPr>
        <p:spPr bwMode="auto">
          <a:xfrm rot="5400000">
            <a:off x="6765925" y="2166938"/>
            <a:ext cx="455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3" name="Connecteur droit 64"/>
          <p:cNvCxnSpPr>
            <a:cxnSpLocks noChangeShapeType="1"/>
          </p:cNvCxnSpPr>
          <p:nvPr/>
        </p:nvCxnSpPr>
        <p:spPr bwMode="auto">
          <a:xfrm rot="5400000">
            <a:off x="7146926" y="2165350"/>
            <a:ext cx="4556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4" name="Connecteur droit 65"/>
          <p:cNvCxnSpPr>
            <a:cxnSpLocks noChangeShapeType="1"/>
          </p:cNvCxnSpPr>
          <p:nvPr/>
        </p:nvCxnSpPr>
        <p:spPr bwMode="auto">
          <a:xfrm rot="5400000">
            <a:off x="7529513" y="2162175"/>
            <a:ext cx="455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625" name="Ellipse 66"/>
          <p:cNvSpPr>
            <a:spLocks noChangeArrowheads="1"/>
          </p:cNvSpPr>
          <p:nvPr/>
        </p:nvSpPr>
        <p:spPr bwMode="auto">
          <a:xfrm>
            <a:off x="5543550" y="2058988"/>
            <a:ext cx="228600" cy="1905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5626" name="Connecteur droit 72"/>
          <p:cNvCxnSpPr>
            <a:cxnSpLocks noChangeShapeType="1"/>
          </p:cNvCxnSpPr>
          <p:nvPr/>
        </p:nvCxnSpPr>
        <p:spPr bwMode="auto">
          <a:xfrm>
            <a:off x="4189413" y="2247900"/>
            <a:ext cx="8953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7" name="Connecteur en arc 78"/>
          <p:cNvCxnSpPr>
            <a:cxnSpLocks noChangeShapeType="1"/>
            <a:endCxn id="25625" idx="4"/>
          </p:cNvCxnSpPr>
          <p:nvPr/>
        </p:nvCxnSpPr>
        <p:spPr bwMode="auto">
          <a:xfrm flipV="1">
            <a:off x="3278188" y="2249488"/>
            <a:ext cx="2379662" cy="581025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25628" name="Ellipse 42"/>
          <p:cNvSpPr>
            <a:spLocks noChangeArrowheads="1"/>
          </p:cNvSpPr>
          <p:nvPr/>
        </p:nvSpPr>
        <p:spPr bwMode="auto">
          <a:xfrm>
            <a:off x="5924550" y="2039938"/>
            <a:ext cx="228600" cy="1889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/>
            <a:endParaRPr lang="en-GB" sz="2400"/>
          </a:p>
        </p:txBody>
      </p:sp>
      <p:cxnSp>
        <p:nvCxnSpPr>
          <p:cNvPr id="25629" name="Connecteur en arc 78"/>
          <p:cNvCxnSpPr>
            <a:cxnSpLocks noChangeShapeType="1"/>
            <a:stCxn id="25628" idx="0"/>
            <a:endCxn id="25625" idx="0"/>
          </p:cNvCxnSpPr>
          <p:nvPr/>
        </p:nvCxnSpPr>
        <p:spPr bwMode="auto">
          <a:xfrm rot="-5400000" flipH="1" flipV="1">
            <a:off x="5838825" y="1858963"/>
            <a:ext cx="19050" cy="381000"/>
          </a:xfrm>
          <a:prstGeom prst="curvedConnector3">
            <a:avLst>
              <a:gd name="adj1" fmla="val -1283111"/>
            </a:avLst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grpSp>
        <p:nvGrpSpPr>
          <p:cNvPr id="6" name="Grouper 155"/>
          <p:cNvGrpSpPr>
            <a:grpSpLocks/>
          </p:cNvGrpSpPr>
          <p:nvPr/>
        </p:nvGrpSpPr>
        <p:grpSpPr bwMode="auto">
          <a:xfrm>
            <a:off x="1552575" y="3525838"/>
            <a:ext cx="3192463" cy="1331912"/>
            <a:chOff x="3045989" y="3621062"/>
            <a:chExt cx="3429000" cy="1534752"/>
          </a:xfrm>
        </p:grpSpPr>
        <p:sp>
          <p:nvSpPr>
            <p:cNvPr id="25637" name="Rectangle 96"/>
            <p:cNvSpPr>
              <a:spLocks noChangeArrowheads="1"/>
            </p:cNvSpPr>
            <p:nvPr/>
          </p:nvSpPr>
          <p:spPr bwMode="auto">
            <a:xfrm>
              <a:off x="3165009" y="3621062"/>
              <a:ext cx="3191371" cy="1534752"/>
            </a:xfrm>
            <a:prstGeom prst="rect">
              <a:avLst/>
            </a:prstGeom>
            <a:noFill/>
            <a:ln w="38100">
              <a:solidFill>
                <a:srgbClr val="1A0C5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GB" sz="2400"/>
            </a:p>
          </p:txBody>
        </p:sp>
        <p:grpSp>
          <p:nvGrpSpPr>
            <p:cNvPr id="7" name="Grouper 97"/>
            <p:cNvGrpSpPr>
              <a:grpSpLocks/>
            </p:cNvGrpSpPr>
            <p:nvPr/>
          </p:nvGrpSpPr>
          <p:grpSpPr bwMode="auto">
            <a:xfrm>
              <a:off x="6356380" y="3823540"/>
              <a:ext cx="118609" cy="134985"/>
              <a:chOff x="7924800" y="1143794"/>
              <a:chExt cx="229394" cy="304800"/>
            </a:xfrm>
          </p:grpSpPr>
          <p:cxnSp>
            <p:nvCxnSpPr>
              <p:cNvPr id="25690" name="Connecteur droit 98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  <p:cxnSp>
            <p:nvCxnSpPr>
              <p:cNvPr id="25691" name="Connecteur droit 99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</p:grpSp>
        <p:grpSp>
          <p:nvGrpSpPr>
            <p:cNvPr id="8" name="Grouper 100"/>
            <p:cNvGrpSpPr>
              <a:grpSpLocks/>
            </p:cNvGrpSpPr>
            <p:nvPr/>
          </p:nvGrpSpPr>
          <p:grpSpPr bwMode="auto">
            <a:xfrm flipH="1">
              <a:off x="3047631" y="3823891"/>
              <a:ext cx="118609" cy="134985"/>
              <a:chOff x="7924800" y="1143794"/>
              <a:chExt cx="229394" cy="304800"/>
            </a:xfrm>
          </p:grpSpPr>
          <p:cxnSp>
            <p:nvCxnSpPr>
              <p:cNvPr id="25688" name="Connecteur droit 101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89" name="Connecteur droit 102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grpSp>
          <p:nvGrpSpPr>
            <p:cNvPr id="9" name="Grouper 103"/>
            <p:cNvGrpSpPr>
              <a:grpSpLocks/>
            </p:cNvGrpSpPr>
            <p:nvPr/>
          </p:nvGrpSpPr>
          <p:grpSpPr bwMode="auto">
            <a:xfrm flipH="1">
              <a:off x="3048042" y="4210919"/>
              <a:ext cx="118609" cy="134985"/>
              <a:chOff x="7924800" y="1143794"/>
              <a:chExt cx="229394" cy="304800"/>
            </a:xfrm>
          </p:grpSpPr>
          <p:cxnSp>
            <p:nvCxnSpPr>
              <p:cNvPr id="25686" name="Connecteur droit 104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87" name="Connecteur droit 105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sp>
          <p:nvSpPr>
            <p:cNvPr id="25641" name="Rectangle 106"/>
            <p:cNvSpPr>
              <a:spLocks noChangeArrowheads="1"/>
            </p:cNvSpPr>
            <p:nvPr/>
          </p:nvSpPr>
          <p:spPr bwMode="auto">
            <a:xfrm>
              <a:off x="3775703" y="3756751"/>
              <a:ext cx="1201278" cy="589153"/>
            </a:xfrm>
            <a:prstGeom prst="rect">
              <a:avLst/>
            </a:prstGeom>
            <a:noFill/>
            <a:ln w="38100">
              <a:solidFill>
                <a:srgbClr val="1A0C5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GB" sz="2400"/>
            </a:p>
          </p:txBody>
        </p:sp>
        <p:grpSp>
          <p:nvGrpSpPr>
            <p:cNvPr id="10" name="Grouper 107"/>
            <p:cNvGrpSpPr>
              <a:grpSpLocks/>
            </p:cNvGrpSpPr>
            <p:nvPr/>
          </p:nvGrpSpPr>
          <p:grpSpPr bwMode="auto">
            <a:xfrm flipH="1">
              <a:off x="3657094" y="3824243"/>
              <a:ext cx="118609" cy="134985"/>
              <a:chOff x="7924800" y="1143794"/>
              <a:chExt cx="229394" cy="304800"/>
            </a:xfrm>
          </p:grpSpPr>
          <p:cxnSp>
            <p:nvCxnSpPr>
              <p:cNvPr id="25684" name="Connecteur droit 108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85" name="Connecteur droit 109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grpSp>
          <p:nvGrpSpPr>
            <p:cNvPr id="11" name="Grouper 110"/>
            <p:cNvGrpSpPr>
              <a:grpSpLocks/>
            </p:cNvGrpSpPr>
            <p:nvPr/>
          </p:nvGrpSpPr>
          <p:grpSpPr bwMode="auto">
            <a:xfrm flipH="1">
              <a:off x="3657094" y="4143426"/>
              <a:ext cx="118609" cy="134985"/>
              <a:chOff x="7924800" y="1143794"/>
              <a:chExt cx="229394" cy="304800"/>
            </a:xfrm>
          </p:grpSpPr>
          <p:cxnSp>
            <p:nvCxnSpPr>
              <p:cNvPr id="25682" name="Connecteur droit 111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83" name="Connecteur droit 112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grpSp>
          <p:nvGrpSpPr>
            <p:cNvPr id="12" name="Grouper 113"/>
            <p:cNvGrpSpPr>
              <a:grpSpLocks/>
            </p:cNvGrpSpPr>
            <p:nvPr/>
          </p:nvGrpSpPr>
          <p:grpSpPr bwMode="auto">
            <a:xfrm flipH="1">
              <a:off x="6236128" y="3824595"/>
              <a:ext cx="118609" cy="134985"/>
              <a:chOff x="7924800" y="1143794"/>
              <a:chExt cx="229394" cy="304800"/>
            </a:xfrm>
          </p:grpSpPr>
          <p:cxnSp>
            <p:nvCxnSpPr>
              <p:cNvPr id="25680" name="Connecteur droit 114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81" name="Connecteur droit 115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grpSp>
          <p:nvGrpSpPr>
            <p:cNvPr id="13" name="Grouper 116"/>
            <p:cNvGrpSpPr>
              <a:grpSpLocks/>
            </p:cNvGrpSpPr>
            <p:nvPr/>
          </p:nvGrpSpPr>
          <p:grpSpPr bwMode="auto">
            <a:xfrm>
              <a:off x="3166651" y="3823188"/>
              <a:ext cx="118609" cy="134985"/>
              <a:chOff x="7924800" y="1143794"/>
              <a:chExt cx="229394" cy="304800"/>
            </a:xfrm>
          </p:grpSpPr>
          <p:cxnSp>
            <p:nvCxnSpPr>
              <p:cNvPr id="25678" name="Connecteur droit 117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  <p:cxnSp>
            <p:nvCxnSpPr>
              <p:cNvPr id="25679" name="Connecteur droit 118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</p:grpSp>
        <p:grpSp>
          <p:nvGrpSpPr>
            <p:cNvPr id="14" name="Grouper 119"/>
            <p:cNvGrpSpPr>
              <a:grpSpLocks/>
            </p:cNvGrpSpPr>
            <p:nvPr/>
          </p:nvGrpSpPr>
          <p:grpSpPr bwMode="auto">
            <a:xfrm>
              <a:off x="3166651" y="4211622"/>
              <a:ext cx="118609" cy="134985"/>
              <a:chOff x="7924800" y="1143794"/>
              <a:chExt cx="229394" cy="304800"/>
            </a:xfrm>
          </p:grpSpPr>
          <p:cxnSp>
            <p:nvCxnSpPr>
              <p:cNvPr id="25676" name="Connecteur droit 120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  <p:cxnSp>
            <p:nvCxnSpPr>
              <p:cNvPr id="25677" name="Connecteur droit 121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</p:grpSp>
        <p:grpSp>
          <p:nvGrpSpPr>
            <p:cNvPr id="15" name="Grouper 122"/>
            <p:cNvGrpSpPr>
              <a:grpSpLocks/>
            </p:cNvGrpSpPr>
            <p:nvPr/>
          </p:nvGrpSpPr>
          <p:grpSpPr bwMode="auto">
            <a:xfrm>
              <a:off x="4976982" y="3959228"/>
              <a:ext cx="118609" cy="134985"/>
              <a:chOff x="7924800" y="1143794"/>
              <a:chExt cx="229394" cy="304800"/>
            </a:xfrm>
          </p:grpSpPr>
          <p:cxnSp>
            <p:nvCxnSpPr>
              <p:cNvPr id="25674" name="Connecteur droit 123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  <p:cxnSp>
            <p:nvCxnSpPr>
              <p:cNvPr id="25675" name="Connecteur droit 124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</p:grpSp>
        <p:sp>
          <p:nvSpPr>
            <p:cNvPr id="25648" name="Rectangle 125"/>
            <p:cNvSpPr>
              <a:spLocks noChangeArrowheads="1"/>
            </p:cNvSpPr>
            <p:nvPr/>
          </p:nvSpPr>
          <p:spPr bwMode="auto">
            <a:xfrm>
              <a:off x="4423334" y="4548381"/>
              <a:ext cx="985401" cy="429562"/>
            </a:xfrm>
            <a:prstGeom prst="rect">
              <a:avLst/>
            </a:prstGeom>
            <a:noFill/>
            <a:ln w="38100">
              <a:solidFill>
                <a:srgbClr val="1A0C5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GB" sz="2400"/>
            </a:p>
          </p:txBody>
        </p:sp>
        <p:grpSp>
          <p:nvGrpSpPr>
            <p:cNvPr id="16" name="Grouper 126"/>
            <p:cNvGrpSpPr>
              <a:grpSpLocks/>
            </p:cNvGrpSpPr>
            <p:nvPr/>
          </p:nvGrpSpPr>
          <p:grpSpPr bwMode="auto">
            <a:xfrm flipH="1">
              <a:off x="4305546" y="4681960"/>
              <a:ext cx="118609" cy="134985"/>
              <a:chOff x="7924800" y="1143794"/>
              <a:chExt cx="229394" cy="304800"/>
            </a:xfrm>
          </p:grpSpPr>
          <p:cxnSp>
            <p:nvCxnSpPr>
              <p:cNvPr id="25672" name="Connecteur droit 127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73" name="Connecteur droit 128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grpSp>
          <p:nvGrpSpPr>
            <p:cNvPr id="17" name="Grouper 129"/>
            <p:cNvGrpSpPr>
              <a:grpSpLocks/>
            </p:cNvGrpSpPr>
            <p:nvPr/>
          </p:nvGrpSpPr>
          <p:grpSpPr bwMode="auto">
            <a:xfrm>
              <a:off x="5409557" y="4683366"/>
              <a:ext cx="118609" cy="134985"/>
              <a:chOff x="7924800" y="1143794"/>
              <a:chExt cx="229394" cy="304800"/>
            </a:xfrm>
          </p:grpSpPr>
          <p:cxnSp>
            <p:nvCxnSpPr>
              <p:cNvPr id="25670" name="Connecteur droit 130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  <p:cxnSp>
            <p:nvCxnSpPr>
              <p:cNvPr id="25671" name="Connecteur droit 131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</p:grpSp>
        <p:cxnSp>
          <p:nvCxnSpPr>
            <p:cNvPr id="25651" name="Connecteur en angle 132"/>
            <p:cNvCxnSpPr>
              <a:cxnSpLocks noChangeShapeType="1"/>
            </p:cNvCxnSpPr>
            <p:nvPr/>
          </p:nvCxnSpPr>
          <p:spPr bwMode="auto">
            <a:xfrm>
              <a:off x="3284440" y="3890329"/>
              <a:ext cx="372654" cy="70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" name="Grouper 133"/>
            <p:cNvGrpSpPr>
              <a:grpSpLocks/>
            </p:cNvGrpSpPr>
            <p:nvPr/>
          </p:nvGrpSpPr>
          <p:grpSpPr bwMode="auto">
            <a:xfrm>
              <a:off x="3285261" y="4211270"/>
              <a:ext cx="371833" cy="67141"/>
              <a:chOff x="1681958" y="3658394"/>
              <a:chExt cx="719136" cy="1027906"/>
            </a:xfrm>
          </p:grpSpPr>
          <p:cxnSp>
            <p:nvCxnSpPr>
              <p:cNvPr id="25668" name="Connecteur en angle 13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622029" y="4250929"/>
                <a:ext cx="495300" cy="375442"/>
              </a:xfrm>
              <a:prstGeom prst="bentConnector3">
                <a:avLst>
                  <a:gd name="adj1" fmla="val -2111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669" name="Connecteur en angle 13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962944" y="3752850"/>
                <a:ext cx="532606" cy="343694"/>
              </a:xfrm>
              <a:prstGeom prst="bentConnector3">
                <a:avLst>
                  <a:gd name="adj1" fmla="val 98463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er 136"/>
            <p:cNvGrpSpPr>
              <a:grpSpLocks/>
            </p:cNvGrpSpPr>
            <p:nvPr/>
          </p:nvGrpSpPr>
          <p:grpSpPr bwMode="auto">
            <a:xfrm>
              <a:off x="5094770" y="3892439"/>
              <a:ext cx="1143821" cy="133930"/>
              <a:chOff x="1681958" y="3658394"/>
              <a:chExt cx="719136" cy="1027906"/>
            </a:xfrm>
          </p:grpSpPr>
          <p:cxnSp>
            <p:nvCxnSpPr>
              <p:cNvPr id="25666" name="Connecteur en angle 13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622029" y="4250929"/>
                <a:ext cx="495300" cy="375442"/>
              </a:xfrm>
              <a:prstGeom prst="bentConnector3">
                <a:avLst>
                  <a:gd name="adj1" fmla="val -2111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667" name="Connecteur en angle 13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962944" y="3752850"/>
                <a:ext cx="532606" cy="343694"/>
              </a:xfrm>
              <a:prstGeom prst="bentConnector3">
                <a:avLst>
                  <a:gd name="adj1" fmla="val 98463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0" name="Grouper 139"/>
            <p:cNvGrpSpPr>
              <a:grpSpLocks/>
            </p:cNvGrpSpPr>
            <p:nvPr/>
          </p:nvGrpSpPr>
          <p:grpSpPr bwMode="auto">
            <a:xfrm>
              <a:off x="5527344" y="3890329"/>
              <a:ext cx="708783" cy="860881"/>
              <a:chOff x="1681958" y="3658394"/>
              <a:chExt cx="719136" cy="1027906"/>
            </a:xfrm>
          </p:grpSpPr>
          <p:cxnSp>
            <p:nvCxnSpPr>
              <p:cNvPr id="25664" name="Connecteur en angle 14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622029" y="4250929"/>
                <a:ext cx="495300" cy="375442"/>
              </a:xfrm>
              <a:prstGeom prst="bentConnector3">
                <a:avLst>
                  <a:gd name="adj1" fmla="val -2111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665" name="Connecteur en angle 14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962944" y="3752850"/>
                <a:ext cx="532606" cy="343694"/>
              </a:xfrm>
              <a:prstGeom prst="bentConnector3">
                <a:avLst>
                  <a:gd name="adj1" fmla="val 98463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er 142"/>
            <p:cNvGrpSpPr>
              <a:grpSpLocks/>
            </p:cNvGrpSpPr>
            <p:nvPr/>
          </p:nvGrpSpPr>
          <p:grpSpPr bwMode="auto">
            <a:xfrm flipH="1">
              <a:off x="3045989" y="4750156"/>
              <a:ext cx="118609" cy="134985"/>
              <a:chOff x="7924800" y="1143794"/>
              <a:chExt cx="229394" cy="304800"/>
            </a:xfrm>
          </p:grpSpPr>
          <p:cxnSp>
            <p:nvCxnSpPr>
              <p:cNvPr id="25662" name="Connecteur droit 143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25663" name="Connecteur droit 144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</p:cxnSp>
        </p:grpSp>
        <p:grpSp>
          <p:nvGrpSpPr>
            <p:cNvPr id="22" name="Grouper 145"/>
            <p:cNvGrpSpPr>
              <a:grpSpLocks/>
            </p:cNvGrpSpPr>
            <p:nvPr/>
          </p:nvGrpSpPr>
          <p:grpSpPr bwMode="auto">
            <a:xfrm>
              <a:off x="3164598" y="4750859"/>
              <a:ext cx="118609" cy="134985"/>
              <a:chOff x="7924800" y="1143794"/>
              <a:chExt cx="229394" cy="304800"/>
            </a:xfrm>
          </p:grpSpPr>
          <p:cxnSp>
            <p:nvCxnSpPr>
              <p:cNvPr id="25660" name="Connecteur droit 146"/>
              <p:cNvCxnSpPr>
                <a:cxnSpLocks noChangeShapeType="1"/>
              </p:cNvCxnSpPr>
              <p:nvPr/>
            </p:nvCxnSpPr>
            <p:spPr bwMode="auto">
              <a:xfrm>
                <a:off x="7924800" y="12954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  <p:cxnSp>
            <p:nvCxnSpPr>
              <p:cNvPr id="25661" name="Connecteur droit 147"/>
              <p:cNvCxnSpPr>
                <a:cxnSpLocks noChangeShapeType="1"/>
              </p:cNvCxnSpPr>
              <p:nvPr/>
            </p:nvCxnSpPr>
            <p:spPr bwMode="auto">
              <a:xfrm rot="5400000">
                <a:off x="8001000" y="1295400"/>
                <a:ext cx="304800" cy="158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</p:spPr>
          </p:cxnSp>
        </p:grpSp>
        <p:grpSp>
          <p:nvGrpSpPr>
            <p:cNvPr id="23" name="Grouper 148"/>
            <p:cNvGrpSpPr>
              <a:grpSpLocks/>
            </p:cNvGrpSpPr>
            <p:nvPr/>
          </p:nvGrpSpPr>
          <p:grpSpPr bwMode="auto">
            <a:xfrm>
              <a:off x="3293468" y="4751210"/>
              <a:ext cx="1012077" cy="66789"/>
              <a:chOff x="1681958" y="3658394"/>
              <a:chExt cx="719136" cy="1027906"/>
            </a:xfrm>
          </p:grpSpPr>
          <p:cxnSp>
            <p:nvCxnSpPr>
              <p:cNvPr id="25658" name="Connecteur en angle 14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622029" y="4250929"/>
                <a:ext cx="495300" cy="375442"/>
              </a:xfrm>
              <a:prstGeom prst="bentConnector3">
                <a:avLst>
                  <a:gd name="adj1" fmla="val -2111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659" name="Connecteur en angle 15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962944" y="3752850"/>
                <a:ext cx="532606" cy="343694"/>
              </a:xfrm>
              <a:prstGeom prst="bentConnector3">
                <a:avLst>
                  <a:gd name="adj1" fmla="val 98463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cxnSp>
        <p:nvCxnSpPr>
          <p:cNvPr id="25631" name="Connecteur en angle 157"/>
          <p:cNvCxnSpPr>
            <a:cxnSpLocks noChangeShapeType="1"/>
          </p:cNvCxnSpPr>
          <p:nvPr/>
        </p:nvCxnSpPr>
        <p:spPr bwMode="auto">
          <a:xfrm rot="5400000" flipH="1" flipV="1">
            <a:off x="4090987" y="2900363"/>
            <a:ext cx="1514475" cy="209550"/>
          </a:xfrm>
          <a:prstGeom prst="bentConnector3">
            <a:avLst>
              <a:gd name="adj1" fmla="val 741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2" name="Connecteur en arc 78"/>
          <p:cNvCxnSpPr>
            <a:cxnSpLocks noChangeShapeType="1"/>
            <a:endCxn id="25614" idx="4"/>
          </p:cNvCxnSpPr>
          <p:nvPr/>
        </p:nvCxnSpPr>
        <p:spPr bwMode="auto">
          <a:xfrm rot="16200000" flipV="1">
            <a:off x="1208088" y="2638425"/>
            <a:ext cx="2232025" cy="1527175"/>
          </a:xfrm>
          <a:prstGeom prst="curvedConnector3">
            <a:avLst>
              <a:gd name="adj1" fmla="val 13431"/>
            </a:avLst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cxnSp>
        <p:nvCxnSpPr>
          <p:cNvPr id="25633" name="Connecteur en arc 78"/>
          <p:cNvCxnSpPr>
            <a:cxnSpLocks noChangeShapeType="1"/>
            <a:endCxn id="25628" idx="4"/>
          </p:cNvCxnSpPr>
          <p:nvPr/>
        </p:nvCxnSpPr>
        <p:spPr bwMode="auto">
          <a:xfrm flipV="1">
            <a:off x="2771775" y="2228850"/>
            <a:ext cx="3267075" cy="1751013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ot"/>
            <a:round/>
            <a:headEnd/>
            <a:tailEnd type="triangle" w="lg" len="lg"/>
          </a:ln>
        </p:spPr>
      </p:cxnSp>
      <p:sp>
        <p:nvSpPr>
          <p:cNvPr id="70" name="ZoneTexte 69"/>
          <p:cNvSpPr txBox="1"/>
          <p:nvPr/>
        </p:nvSpPr>
        <p:spPr>
          <a:xfrm>
            <a:off x="820738" y="4505325"/>
            <a:ext cx="7620000" cy="1590675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GB" sz="2000" b="1" dirty="0">
                <a:solidFill>
                  <a:srgbClr val="2C2A65"/>
                </a:solidFill>
              </a:rPr>
              <a:t>In ASP / </a:t>
            </a:r>
            <a:r>
              <a:rPr lang="en-GB" sz="2000" b="1" dirty="0" err="1">
                <a:solidFill>
                  <a:srgbClr val="2C2A65"/>
                </a:solidFill>
              </a:rPr>
              <a:t>ProActive</a:t>
            </a:r>
            <a:r>
              <a:rPr lang="en-GB" sz="2000" b="1" dirty="0">
                <a:solidFill>
                  <a:srgbClr val="2C2A65"/>
                </a:solidFill>
              </a:rPr>
              <a:t>, the result is insensitive to the order of replies (shown for ASP-calculus)</a:t>
            </a:r>
          </a:p>
          <a:p>
            <a:pPr algn="ctr"/>
            <a:endParaRPr lang="en-GB" sz="2000" b="1" dirty="0" smtClean="0">
              <a:solidFill>
                <a:srgbClr val="2C2A65"/>
              </a:solidFill>
            </a:endParaRPr>
          </a:p>
          <a:p>
            <a:pPr algn="ctr"/>
            <a:r>
              <a:rPr lang="en-GB" sz="2000" b="1" dirty="0" smtClean="0">
                <a:solidFill>
                  <a:srgbClr val="2C2A65"/>
                </a:solidFill>
              </a:rPr>
              <a:t>experiments </a:t>
            </a:r>
            <a:r>
              <a:rPr lang="en-GB" sz="2000" b="1" dirty="0">
                <a:solidFill>
                  <a:srgbClr val="2C2A65"/>
                </a:solidFill>
              </a:rPr>
              <a:t>with different </a:t>
            </a:r>
            <a:r>
              <a:rPr lang="en-GB" sz="2000" b="1" dirty="0" smtClean="0">
                <a:solidFill>
                  <a:srgbClr val="2C2A65"/>
                </a:solidFill>
              </a:rPr>
              <a:t>strategies (lazy, eager)</a:t>
            </a:r>
            <a:endParaRPr lang="en-GB" sz="2000" b="1" dirty="0">
              <a:solidFill>
                <a:srgbClr val="2C2A65"/>
              </a:solidFill>
            </a:endParaRPr>
          </a:p>
        </p:txBody>
      </p:sp>
      <p:cxnSp>
        <p:nvCxnSpPr>
          <p:cNvPr id="25635" name="Connecteur droit 151"/>
          <p:cNvCxnSpPr>
            <a:cxnSpLocks noChangeShapeType="1"/>
          </p:cNvCxnSpPr>
          <p:nvPr/>
        </p:nvCxnSpPr>
        <p:spPr bwMode="auto">
          <a:xfrm rot="16200000" flipH="1">
            <a:off x="4445793" y="2097882"/>
            <a:ext cx="157163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6" name="Connecteur droit 152"/>
          <p:cNvCxnSpPr>
            <a:cxnSpLocks noChangeShapeType="1"/>
          </p:cNvCxnSpPr>
          <p:nvPr/>
        </p:nvCxnSpPr>
        <p:spPr bwMode="auto">
          <a:xfrm rot="5400000">
            <a:off x="4445794" y="2255044"/>
            <a:ext cx="157162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414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 smtClean="0"/>
          </a:p>
        </p:txBody>
      </p:sp>
      <p:sp>
        <p:nvSpPr>
          <p:cNvPr id="26627" name="Espace réservé du contenu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/>
          <a:lstStyle/>
          <a:p>
            <a:pPr>
              <a:spcAft>
                <a:spcPts val="1800"/>
              </a:spcAft>
              <a:buSzPct val="150000"/>
            </a:pPr>
            <a:r>
              <a:rPr lang="fr-FR" sz="2400" dirty="0" smtClean="0"/>
              <a:t>Primitive components </a:t>
            </a:r>
            <a:r>
              <a:rPr lang="fr-FR" sz="2400" dirty="0" err="1" smtClean="0"/>
              <a:t>contain</a:t>
            </a:r>
            <a:r>
              <a:rPr lang="fr-FR" sz="2400" dirty="0" smtClean="0"/>
              <a:t> the business code </a:t>
            </a:r>
          </a:p>
          <a:p>
            <a:pPr>
              <a:spcAft>
                <a:spcPts val="1800"/>
              </a:spcAft>
              <a:buSzPct val="150000"/>
            </a:pPr>
            <a:r>
              <a:rPr lang="fr-FR" sz="2400" dirty="0" smtClean="0"/>
              <a:t>Primitive components </a:t>
            </a:r>
            <a:r>
              <a:rPr lang="fr-FR" sz="2400" dirty="0" err="1" smtClean="0"/>
              <a:t>act</a:t>
            </a:r>
            <a:r>
              <a:rPr lang="fr-FR" sz="2400" dirty="0" smtClean="0"/>
              <a:t> as the unit of distribution and </a:t>
            </a:r>
            <a:r>
              <a:rPr lang="fr-FR" sz="2400" dirty="0" err="1" smtClean="0"/>
              <a:t>concurrency</a:t>
            </a:r>
            <a:r>
              <a:rPr lang="fr-FR" sz="2400" dirty="0" smtClean="0"/>
              <a:t> (</a:t>
            </a:r>
            <a:r>
              <a:rPr lang="fr-FR" sz="2400" dirty="0" err="1" smtClean="0"/>
              <a:t>each</a:t>
            </a:r>
            <a:r>
              <a:rPr lang="fr-FR" sz="2400" dirty="0" smtClean="0"/>
              <a:t> thread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isolated</a:t>
            </a:r>
            <a:r>
              <a:rPr lang="fr-FR" sz="2400" dirty="0" smtClean="0"/>
              <a:t> in a component)</a:t>
            </a:r>
          </a:p>
          <a:p>
            <a:pPr>
              <a:spcAft>
                <a:spcPts val="1800"/>
              </a:spcAft>
              <a:buSzPct val="150000"/>
            </a:pPr>
            <a:r>
              <a:rPr lang="fr-FR" sz="2400" dirty="0" smtClean="0"/>
              <a:t>Communication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performed</a:t>
            </a:r>
            <a:r>
              <a:rPr lang="fr-FR" sz="2400" dirty="0" smtClean="0"/>
              <a:t> on interfaces and </a:t>
            </a:r>
            <a:r>
              <a:rPr lang="fr-FR" sz="2400" dirty="0" err="1" smtClean="0"/>
              <a:t>follows</a:t>
            </a:r>
            <a:r>
              <a:rPr lang="fr-FR" sz="2400" dirty="0" smtClean="0"/>
              <a:t> component </a:t>
            </a:r>
            <a:r>
              <a:rPr lang="fr-FR" sz="2400" dirty="0" err="1" smtClean="0"/>
              <a:t>bindings</a:t>
            </a:r>
            <a:endParaRPr lang="fr-FR" sz="2400" dirty="0" smtClean="0"/>
          </a:p>
          <a:p>
            <a:pPr>
              <a:spcAft>
                <a:spcPts val="1800"/>
              </a:spcAft>
              <a:buSzPct val="150000"/>
            </a:pPr>
            <a:r>
              <a:rPr lang="fr-FR" sz="2400" dirty="0" smtClean="0"/>
              <a:t>Futures </a:t>
            </a:r>
            <a:r>
              <a:rPr lang="fr-FR" sz="2400" dirty="0" err="1" smtClean="0"/>
              <a:t>allow</a:t>
            </a:r>
            <a:r>
              <a:rPr lang="fr-FR" sz="2400" dirty="0" smtClean="0"/>
              <a:t> communication to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asynchronous</a:t>
            </a:r>
            <a:r>
              <a:rPr lang="fr-FR" sz="2400" dirty="0" smtClean="0"/>
              <a:t> </a:t>
            </a:r>
            <a:r>
              <a:rPr lang="fr-FR" sz="2400" dirty="0" err="1" smtClean="0"/>
              <a:t>requests</a:t>
            </a:r>
            <a:endParaRPr lang="fr-FR" sz="2400" dirty="0" smtClean="0"/>
          </a:p>
          <a:p>
            <a:pPr>
              <a:spcAft>
                <a:spcPts val="1800"/>
              </a:spcAft>
              <a:buSzPct val="150000"/>
            </a:pPr>
            <a:r>
              <a:rPr lang="fr-FR" sz="2400" b="1" dirty="0" smtClean="0"/>
              <a:t>Futures are transparent </a:t>
            </a:r>
            <a:r>
              <a:rPr lang="fr-FR" sz="2400" b="1" dirty="0" err="1" smtClean="0"/>
              <a:t>can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lead</a:t>
            </a:r>
            <a:r>
              <a:rPr lang="fr-FR" sz="2400" b="1" dirty="0" smtClean="0"/>
              <a:t> to optimisations and are a </a:t>
            </a:r>
            <a:r>
              <a:rPr lang="fr-FR" sz="2400" b="1" dirty="0" err="1" smtClean="0"/>
              <a:t>convenient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programming</a:t>
            </a:r>
            <a:r>
              <a:rPr lang="fr-FR" sz="2400" b="1" dirty="0" smtClean="0"/>
              <a:t> abstraction but …</a:t>
            </a:r>
          </a:p>
        </p:txBody>
      </p:sp>
    </p:spTree>
    <p:extLst>
      <p:ext uri="{BB962C8B-B14F-4D97-AF65-F5344CB8AC3E}">
        <p14:creationId xmlns:p14="http://schemas.microsoft.com/office/powerpoint/2010/main" val="2065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7544" y="1773391"/>
            <a:ext cx="8280920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Thursday, July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16th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Afternoon(Course)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academic and industrial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examples: Distributed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algorithms; distributed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resiliant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industrial infrastructure;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QoS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-aware elastic architecture for Cloud applications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 2) GCM: a component-based programming model for safe distributed applications </a:t>
            </a:r>
          </a:p>
          <a:p>
            <a:pPr>
              <a:lnSpc>
                <a:spcPct val="120000"/>
              </a:lnSpc>
            </a:pP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 3) VCE: a model-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driven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specification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environment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for GCM </a:t>
            </a:r>
          </a:p>
          <a:p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Friday, July 17th , Morning: (Hands-on,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Lab)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 Presentation and exercises with VCE: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 </a:t>
            </a:r>
            <a:r>
              <a:rPr lang="fr-FR" dirty="0" smtClean="0">
                <a:solidFill>
                  <a:schemeClr val="bg1">
                    <a:lumMod val="85000"/>
                  </a:schemeClr>
                </a:solidFill>
              </a:rPr>
              <a:t> Tutorial and simple </a:t>
            </a:r>
            <a:r>
              <a:rPr lang="fr-FR" dirty="0" err="1" smtClean="0">
                <a:solidFill>
                  <a:schemeClr val="bg1">
                    <a:lumMod val="85000"/>
                  </a:schemeClr>
                </a:solidFill>
              </a:rPr>
              <a:t>examples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endParaRPr lang="fr-FR" dirty="0"/>
          </a:p>
          <a:p>
            <a:r>
              <a:rPr lang="en-US" b="1" dirty="0"/>
              <a:t>Friday, July 17th , Afternoon: </a:t>
            </a:r>
            <a:r>
              <a:rPr lang="en-US" b="1" dirty="0" smtClean="0"/>
              <a:t>(Lab) </a:t>
            </a:r>
            <a:endParaRPr lang="en-US" dirty="0"/>
          </a:p>
          <a:p>
            <a:r>
              <a:rPr lang="en-US" dirty="0"/>
              <a:t> 1) </a:t>
            </a:r>
            <a:r>
              <a:rPr lang="en-US" b="1" dirty="0" smtClean="0"/>
              <a:t>Course</a:t>
            </a:r>
            <a:r>
              <a:rPr lang="en-US" dirty="0" smtClean="0"/>
              <a:t>: </a:t>
            </a:r>
            <a:r>
              <a:rPr lang="en-US" dirty="0" err="1" smtClean="0"/>
              <a:t>VerCors</a:t>
            </a:r>
            <a:r>
              <a:rPr lang="en-US" dirty="0" smtClean="0"/>
              <a:t> </a:t>
            </a:r>
            <a:r>
              <a:rPr lang="en-US" dirty="0"/>
              <a:t>theoretical background : </a:t>
            </a:r>
            <a:r>
              <a:rPr lang="en-US" dirty="0" err="1"/>
              <a:t>behavioural</a:t>
            </a:r>
            <a:r>
              <a:rPr lang="en-US" dirty="0"/>
              <a:t> models, model-checking, temporal </a:t>
            </a:r>
            <a:r>
              <a:rPr lang="en-US" dirty="0" smtClean="0"/>
              <a:t>logics, </a:t>
            </a:r>
            <a:r>
              <a:rPr lang="en-US" dirty="0"/>
              <a:t>running the </a:t>
            </a:r>
            <a:r>
              <a:rPr lang="en-US" dirty="0" smtClean="0"/>
              <a:t>verification tools. </a:t>
            </a:r>
            <a:endParaRPr lang="en-US" dirty="0"/>
          </a:p>
          <a:p>
            <a:r>
              <a:rPr lang="en-US" dirty="0" smtClean="0"/>
              <a:t> </a:t>
            </a:r>
            <a:r>
              <a:rPr lang="en-US" dirty="0"/>
              <a:t>2) </a:t>
            </a:r>
            <a:r>
              <a:rPr lang="en-US" b="1" dirty="0"/>
              <a:t>Hands-on</a:t>
            </a:r>
            <a:r>
              <a:rPr lang="en-US" dirty="0"/>
              <a:t> with VCE and </a:t>
            </a:r>
            <a:r>
              <a:rPr lang="en-US" dirty="0" err="1"/>
              <a:t>Vercors</a:t>
            </a:r>
            <a:r>
              <a:rPr lang="en-US" dirty="0" smtClean="0"/>
              <a:t>: continued… 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4483" y="304800"/>
            <a:ext cx="8262938" cy="1179984"/>
          </a:xfrm>
        </p:spPr>
        <p:txBody>
          <a:bodyPr/>
          <a:lstStyle/>
          <a:p>
            <a:r>
              <a:rPr lang="fr-FR" sz="3600" b="1" dirty="0">
                <a:solidFill>
                  <a:srgbClr val="0070C0"/>
                </a:solidFill>
              </a:rPr>
              <a:t>MDE for </a:t>
            </a:r>
            <a:r>
              <a:rPr lang="fr-FR" sz="3600" b="1" dirty="0" err="1">
                <a:solidFill>
                  <a:srgbClr val="0070C0"/>
                </a:solidFill>
              </a:rPr>
              <a:t>safe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>
                <a:solidFill>
                  <a:srgbClr val="0070C0"/>
                </a:solidFill>
              </a:rPr>
              <a:t>distributed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 smtClean="0">
                <a:solidFill>
                  <a:srgbClr val="0070C0"/>
                </a:solidFill>
              </a:rPr>
              <a:t>systems</a:t>
            </a:r>
            <a:endParaRPr lang="fr-FR" sz="3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8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560" y="1268760"/>
            <a:ext cx="7741356" cy="4896544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Byzantine </a:t>
            </a:r>
            <a:r>
              <a:rPr lang="en-US" sz="2800" b="1" dirty="0" smtClean="0">
                <a:solidFill>
                  <a:schemeClr val="tx1"/>
                </a:solidFill>
              </a:rPr>
              <a:t>systems</a:t>
            </a:r>
            <a:r>
              <a:rPr lang="en-US" sz="2800" b="1" dirty="0" smtClean="0"/>
              <a:t>: </a:t>
            </a:r>
            <a:endParaRPr lang="en-US" sz="2800" b="1" dirty="0"/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/>
              <a:t>“bad” guys can have any possible </a:t>
            </a:r>
            <a:r>
              <a:rPr lang="en-US" sz="1800" dirty="0" err="1"/>
              <a:t>behaviour</a:t>
            </a:r>
            <a:r>
              <a:rPr lang="en-US" sz="1800" dirty="0"/>
              <a:t>,</a:t>
            </a:r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/>
              <a:t>everybody can turn bad, but only up to a fixed % of the processes</a:t>
            </a:r>
            <a:r>
              <a:rPr lang="en-US" sz="1800" dirty="0" smtClean="0"/>
              <a:t>.</a:t>
            </a:r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685800" lvl="1" indent="-684213" algn="l">
              <a:buFontTx/>
              <a:buChar char="–"/>
            </a:pPr>
            <a:endParaRPr lang="en-US" sz="1800" dirty="0"/>
          </a:p>
          <a:p>
            <a:pPr marL="685800" lvl="1" indent="-684213" algn="l">
              <a:buFontTx/>
              <a:buChar char="–"/>
            </a:pPr>
            <a:endParaRPr lang="en-US" sz="1800" dirty="0" smtClean="0"/>
          </a:p>
          <a:p>
            <a:pPr marL="458787" lvl="1" indent="-457200" algn="l">
              <a:buFont typeface="Arial" pitchFamily="34" charset="0"/>
              <a:buChar char="•"/>
            </a:pPr>
            <a:r>
              <a:rPr lang="en-US" b="1" dirty="0">
                <a:ea typeface="+mn-ea"/>
                <a:cs typeface="+mn-cs"/>
              </a:rPr>
              <a:t>Very large Bibliography:</a:t>
            </a:r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 smtClean="0"/>
              <a:t>Algorithms</a:t>
            </a:r>
          </a:p>
          <a:p>
            <a:pPr marL="287337" lvl="1" indent="-285750" algn="l">
              <a:buFont typeface="Arial" pitchFamily="34" charset="0"/>
              <a:buChar char="•"/>
            </a:pPr>
            <a:r>
              <a:rPr lang="en-US" sz="1800" dirty="0" smtClean="0"/>
              <a:t>Correctness proofs </a:t>
            </a:r>
            <a:endParaRPr lang="en-US" sz="1800" dirty="0"/>
          </a:p>
          <a:p>
            <a:pPr marL="285750" indent="-285750" algn="l"/>
            <a:endParaRPr lang="en-US" sz="2000" b="1" dirty="0"/>
          </a:p>
        </p:txBody>
      </p:sp>
      <p:sp>
        <p:nvSpPr>
          <p:cNvPr id="785411" name="Rectangle 3"/>
          <p:cNvSpPr>
            <a:spLocks noChangeArrowheads="1"/>
          </p:cNvSpPr>
          <p:nvPr/>
        </p:nvSpPr>
        <p:spPr bwMode="auto">
          <a:xfrm>
            <a:off x="0" y="332656"/>
            <a:ext cx="914400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US" sz="3900" i="1" dirty="0">
                <a:latin typeface="Helvetica" pitchFamily="34" charset="0"/>
              </a:rPr>
              <a:t>Byzantine Fault Tolerant Systems</a:t>
            </a:r>
          </a:p>
        </p:txBody>
      </p:sp>
      <p:sp>
        <p:nvSpPr>
          <p:cNvPr id="785412" name="Rectangle 4"/>
          <p:cNvSpPr>
            <a:spLocks noChangeArrowheads="1"/>
          </p:cNvSpPr>
          <p:nvPr/>
        </p:nvSpPr>
        <p:spPr bwMode="auto">
          <a:xfrm>
            <a:off x="1055511" y="2795588"/>
            <a:ext cx="492478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80185"/>
            <a:ext cx="6051192" cy="272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10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3900" i="1" dirty="0" err="1" smtClean="0">
                <a:solidFill>
                  <a:schemeClr val="tx1"/>
                </a:solidFill>
                <a:latin typeface="Helvetica" pitchFamily="34" charset="0"/>
              </a:rPr>
              <a:t>Modelling</a:t>
            </a:r>
            <a:r>
              <a:rPr lang="fr-FR" sz="3900" i="1" dirty="0" smtClean="0">
                <a:solidFill>
                  <a:schemeClr val="tx1"/>
                </a:solidFill>
                <a:latin typeface="Helvetica" pitchFamily="34" charset="0"/>
              </a:rPr>
              <a:t> a BFT application </a:t>
            </a:r>
            <a:r>
              <a:rPr lang="fr-FR" sz="3900" i="1" dirty="0">
                <a:solidFill>
                  <a:schemeClr val="tx1"/>
                </a:solidFill>
                <a:latin typeface="Helvetica" pitchFamily="34" charset="0"/>
              </a:rPr>
              <a:t>in GCM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7" y="1900858"/>
            <a:ext cx="2952327" cy="2357437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</a:rPr>
              <a:t>1 composite component </a:t>
            </a:r>
            <a:r>
              <a:rPr lang="fr-FR" sz="1800" dirty="0" err="1">
                <a:solidFill>
                  <a:schemeClr val="tx1"/>
                </a:solidFill>
              </a:rPr>
              <a:t>with</a:t>
            </a:r>
            <a:r>
              <a:rPr lang="fr-FR" sz="1800" dirty="0">
                <a:solidFill>
                  <a:schemeClr val="tx1"/>
                </a:solidFill>
              </a:rPr>
              <a:t> 2 </a:t>
            </a:r>
            <a:r>
              <a:rPr lang="fr-FR" sz="1800" dirty="0" err="1">
                <a:solidFill>
                  <a:schemeClr val="tx1"/>
                </a:solidFill>
              </a:rPr>
              <a:t>external</a:t>
            </a:r>
            <a:r>
              <a:rPr lang="fr-FR" sz="1800" dirty="0">
                <a:solidFill>
                  <a:schemeClr val="tx1"/>
                </a:solidFill>
              </a:rPr>
              <a:t> services Read/</a:t>
            </a:r>
            <a:r>
              <a:rPr lang="fr-FR" sz="1800" dirty="0" err="1">
                <a:solidFill>
                  <a:schemeClr val="tx1"/>
                </a:solidFill>
              </a:rPr>
              <a:t>Write</a:t>
            </a:r>
            <a:r>
              <a:rPr lang="fr-FR" sz="1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 The service </a:t>
            </a:r>
            <a:r>
              <a:rPr lang="fr-FR" sz="1800" dirty="0" err="1">
                <a:solidFill>
                  <a:schemeClr val="tx1"/>
                </a:solidFill>
              </a:rPr>
              <a:t>requests</a:t>
            </a:r>
            <a:r>
              <a:rPr lang="fr-FR" sz="1800" dirty="0">
                <a:solidFill>
                  <a:schemeClr val="tx1"/>
                </a:solidFill>
              </a:rPr>
              <a:t> are </a:t>
            </a:r>
            <a:r>
              <a:rPr lang="fr-FR" sz="1800" dirty="0" err="1">
                <a:solidFill>
                  <a:schemeClr val="tx1"/>
                </a:solidFill>
              </a:rPr>
              <a:t>delegated</a:t>
            </a:r>
            <a:r>
              <a:rPr lang="fr-FR" sz="1800" dirty="0">
                <a:solidFill>
                  <a:schemeClr val="tx1"/>
                </a:solidFill>
              </a:rPr>
              <a:t> to the Master.</a:t>
            </a:r>
          </a:p>
          <a:p>
            <a:pPr>
              <a:buFontTx/>
              <a:buChar char="-"/>
            </a:pPr>
            <a:endParaRPr lang="fr-FR" sz="1800" b="1" dirty="0">
              <a:solidFill>
                <a:schemeClr val="tx1"/>
              </a:solidFill>
            </a:endParaRPr>
          </a:p>
        </p:txBody>
      </p:sp>
      <p:sp>
        <p:nvSpPr>
          <p:cNvPr id="984069" name="Text Box 5"/>
          <p:cNvSpPr txBox="1">
            <a:spLocks noChangeArrowheads="1"/>
          </p:cNvSpPr>
          <p:nvPr/>
        </p:nvSpPr>
        <p:spPr bwMode="auto">
          <a:xfrm>
            <a:off x="4509911" y="2312988"/>
            <a:ext cx="3458634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800">
                <a:latin typeface="Arial" pitchFamily="34" charset="0"/>
              </a:rPr>
              <a:t>Fig 3 from paper</a:t>
            </a:r>
          </a:p>
          <a:p>
            <a:pPr algn="ctr" eaLnBrk="1" hangingPunct="1">
              <a:spcBef>
                <a:spcPct val="50000"/>
              </a:spcBef>
            </a:pPr>
            <a:r>
              <a:rPr lang="fr-FR" sz="1800">
                <a:latin typeface="Arial" pitchFamily="34" charset="0"/>
              </a:rPr>
              <a:t>Note: 3f+1 slaves</a:t>
            </a:r>
          </a:p>
        </p:txBody>
      </p:sp>
      <p:pic>
        <p:nvPicPr>
          <p:cNvPr id="984070" name="Picture 6" descr="BFTcompo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56" y="2005633"/>
            <a:ext cx="5192889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4071" name="Rectangle 7"/>
          <p:cNvSpPr>
            <a:spLocks noChangeArrowheads="1"/>
          </p:cNvSpPr>
          <p:nvPr/>
        </p:nvSpPr>
        <p:spPr bwMode="gray">
          <a:xfrm>
            <a:off x="448691" y="4653136"/>
            <a:ext cx="8299773" cy="141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defTabSz="200025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fr-FR" sz="2000" b="1" dirty="0"/>
              <a:t> </a:t>
            </a:r>
            <a:r>
              <a:rPr lang="fr-FR" sz="2000" dirty="0">
                <a:latin typeface="+mn-lt"/>
              </a:rPr>
              <a:t>1 multicast interface </a:t>
            </a:r>
            <a:r>
              <a:rPr lang="fr-FR" sz="2000" dirty="0" err="1">
                <a:latin typeface="+mn-lt"/>
              </a:rPr>
              <a:t>sending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write</a:t>
            </a:r>
            <a:r>
              <a:rPr lang="fr-FR" sz="2000" dirty="0">
                <a:latin typeface="+mn-lt"/>
              </a:rPr>
              <a:t>/</a:t>
            </a:r>
            <a:r>
              <a:rPr lang="fr-FR" sz="2000" dirty="0" err="1">
                <a:latin typeface="+mn-lt"/>
              </a:rPr>
              <a:t>read</a:t>
            </a:r>
            <a:r>
              <a:rPr lang="fr-FR" sz="2000" dirty="0">
                <a:latin typeface="+mn-lt"/>
              </a:rPr>
              <a:t>/commit </a:t>
            </a:r>
            <a:r>
              <a:rPr lang="fr-FR" sz="2000" dirty="0" err="1">
                <a:latin typeface="+mn-lt"/>
              </a:rPr>
              <a:t>requests</a:t>
            </a:r>
            <a:r>
              <a:rPr lang="fr-FR" sz="2000" dirty="0">
                <a:latin typeface="+mn-lt"/>
              </a:rPr>
              <a:t> to all slaves.</a:t>
            </a:r>
          </a:p>
          <a:p>
            <a:pPr marL="342900" indent="-342900" defTabSz="200025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fr-FR" sz="2000" dirty="0"/>
              <a:t> the salves </a:t>
            </a:r>
            <a:r>
              <a:rPr lang="fr-FR" sz="2000" dirty="0" err="1"/>
              <a:t>reply</a:t>
            </a:r>
            <a:r>
              <a:rPr lang="fr-FR" sz="2000" dirty="0"/>
              <a:t> </a:t>
            </a:r>
            <a:r>
              <a:rPr lang="fr-FR" sz="2000" dirty="0" err="1"/>
              <a:t>asynchronously</a:t>
            </a:r>
            <a:r>
              <a:rPr lang="fr-FR" sz="2000" dirty="0"/>
              <a:t>, the master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r>
              <a:rPr lang="fr-FR" sz="2000" dirty="0"/>
              <a:t> 2f+1 </a:t>
            </a:r>
            <a:r>
              <a:rPr lang="fr-FR" sz="2000" dirty="0" err="1"/>
              <a:t>coherent</a:t>
            </a:r>
            <a:r>
              <a:rPr lang="fr-FR" sz="2000" dirty="0"/>
              <a:t> </a:t>
            </a:r>
            <a:r>
              <a:rPr lang="fr-FR" sz="2000" dirty="0" err="1"/>
              <a:t>answers</a:t>
            </a:r>
            <a:r>
              <a:rPr lang="fr-FR" sz="2000" dirty="0"/>
              <a:t> to </a:t>
            </a:r>
            <a:r>
              <a:rPr lang="fr-FR" sz="2000" dirty="0" err="1"/>
              <a:t>terminate</a:t>
            </a:r>
            <a:endParaRPr lang="fr-FR" sz="20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098470" y="1573162"/>
            <a:ext cx="280987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VCE diagram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F37-20AB-4578-AB03-1799C5024FC1}" type="slidenum">
              <a:rPr lang="en-US" altLang="fr-FR"/>
              <a:pPr/>
              <a:t>8</a:t>
            </a:fld>
            <a:endParaRPr lang="en-US" altLang="fr-FR"/>
          </a:p>
        </p:txBody>
      </p:sp>
      <p:pic>
        <p:nvPicPr>
          <p:cNvPr id="747522" name="Picture 2" descr="multic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55" y="3068638"/>
            <a:ext cx="2472267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7523" name="Rectangle 3"/>
          <p:cNvSpPr>
            <a:spLocks noGrp="1" noChangeArrowheads="1"/>
          </p:cNvSpPr>
          <p:nvPr>
            <p:ph type="title"/>
          </p:nvPr>
        </p:nvSpPr>
        <p:spPr>
          <a:xfrm>
            <a:off x="467544" y="330200"/>
            <a:ext cx="8208912" cy="1143000"/>
          </a:xfrm>
        </p:spPr>
        <p:txBody>
          <a:bodyPr/>
          <a:lstStyle/>
          <a:p>
            <a:r>
              <a:rPr lang="en-US" altLang="fr-FR" sz="3200" b="1" dirty="0">
                <a:solidFill>
                  <a:srgbClr val="0070C0"/>
                </a:solidFill>
              </a:rPr>
              <a:t>Do we need formal methods for developing component-based software ? </a:t>
            </a:r>
          </a:p>
        </p:txBody>
      </p:sp>
      <p:sp>
        <p:nvSpPr>
          <p:cNvPr id="7475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11200" y="4864100"/>
            <a:ext cx="3896078" cy="1212850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fr-FR" sz="2000" dirty="0">
                <a:solidFill>
                  <a:schemeClr val="tx1"/>
                </a:solidFill>
              </a:rPr>
              <a:t>Safe COTS-based development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fr-FR" sz="2000" dirty="0">
                <a:solidFill>
                  <a:schemeClr val="tx1"/>
                </a:solidFill>
              </a:rPr>
              <a:t>=&gt; 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fr-FR" sz="2000" dirty="0" err="1">
                <a:solidFill>
                  <a:schemeClr val="tx1"/>
                </a:solidFill>
              </a:rPr>
              <a:t>Behaviour</a:t>
            </a:r>
            <a:r>
              <a:rPr lang="en-US" altLang="fr-FR" sz="2000" dirty="0">
                <a:solidFill>
                  <a:schemeClr val="tx1"/>
                </a:solidFill>
              </a:rPr>
              <a:t> Specifications</a:t>
            </a:r>
          </a:p>
        </p:txBody>
      </p:sp>
      <p:sp>
        <p:nvSpPr>
          <p:cNvPr id="747525" name="Rectangle 5"/>
          <p:cNvSpPr>
            <a:spLocks noChangeArrowheads="1"/>
          </p:cNvSpPr>
          <p:nvPr/>
        </p:nvSpPr>
        <p:spPr bwMode="auto">
          <a:xfrm>
            <a:off x="785989" y="1881189"/>
            <a:ext cx="715433" cy="8207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fr-FR"/>
          </a:p>
        </p:txBody>
      </p:sp>
      <p:sp>
        <p:nvSpPr>
          <p:cNvPr id="747526" name="Text Box 6"/>
          <p:cNvSpPr txBox="1">
            <a:spLocks noChangeArrowheads="1"/>
          </p:cNvSpPr>
          <p:nvPr/>
        </p:nvSpPr>
        <p:spPr bwMode="auto">
          <a:xfrm>
            <a:off x="802923" y="1890714"/>
            <a:ext cx="454378" cy="55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fr-FR" sz="3000">
                <a:latin typeface="Courier New" pitchFamily="49" charset="0"/>
              </a:rPr>
              <a:t>A</a:t>
            </a:r>
          </a:p>
        </p:txBody>
      </p: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1660878" y="2133600"/>
            <a:ext cx="715433" cy="8207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fr-FR"/>
          </a:p>
        </p:txBody>
      </p:sp>
      <p:sp>
        <p:nvSpPr>
          <p:cNvPr id="747528" name="Text Box 8"/>
          <p:cNvSpPr txBox="1">
            <a:spLocks noChangeArrowheads="1"/>
          </p:cNvSpPr>
          <p:nvPr/>
        </p:nvSpPr>
        <p:spPr bwMode="auto">
          <a:xfrm>
            <a:off x="1666523" y="2130425"/>
            <a:ext cx="454378" cy="55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fr-FR" sz="3000">
                <a:latin typeface="Courier New" pitchFamily="49" charset="0"/>
              </a:rPr>
              <a:t>B</a:t>
            </a:r>
          </a:p>
        </p:txBody>
      </p:sp>
      <p:sp>
        <p:nvSpPr>
          <p:cNvPr id="747529" name="Rectangle 9"/>
          <p:cNvSpPr>
            <a:spLocks noChangeArrowheads="1"/>
          </p:cNvSpPr>
          <p:nvPr/>
        </p:nvSpPr>
        <p:spPr bwMode="auto">
          <a:xfrm>
            <a:off x="802923" y="2890839"/>
            <a:ext cx="715433" cy="8207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fr-FR"/>
          </a:p>
        </p:txBody>
      </p:sp>
      <p:sp>
        <p:nvSpPr>
          <p:cNvPr id="747530" name="Text Box 10"/>
          <p:cNvSpPr txBox="1">
            <a:spLocks noChangeArrowheads="1"/>
          </p:cNvSpPr>
          <p:nvPr/>
        </p:nvSpPr>
        <p:spPr bwMode="auto">
          <a:xfrm>
            <a:off x="807156" y="2884489"/>
            <a:ext cx="454378" cy="55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fr-FR" sz="3000">
                <a:latin typeface="Courier New" pitchFamily="49" charset="0"/>
              </a:rPr>
              <a:t>C</a:t>
            </a:r>
          </a:p>
        </p:txBody>
      </p:sp>
      <p:sp>
        <p:nvSpPr>
          <p:cNvPr id="747531" name="Line 11"/>
          <p:cNvSpPr>
            <a:spLocks noChangeShapeType="1"/>
          </p:cNvSpPr>
          <p:nvPr/>
        </p:nvSpPr>
        <p:spPr bwMode="auto">
          <a:xfrm>
            <a:off x="2417234" y="2730501"/>
            <a:ext cx="1440744" cy="9874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747532" name="Line 12"/>
          <p:cNvSpPr>
            <a:spLocks noChangeShapeType="1"/>
          </p:cNvSpPr>
          <p:nvPr/>
        </p:nvSpPr>
        <p:spPr bwMode="auto">
          <a:xfrm>
            <a:off x="1514123" y="2555876"/>
            <a:ext cx="1440744" cy="9874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747533" name="Line 13"/>
          <p:cNvSpPr>
            <a:spLocks noChangeShapeType="1"/>
          </p:cNvSpPr>
          <p:nvPr/>
        </p:nvSpPr>
        <p:spPr bwMode="auto">
          <a:xfrm>
            <a:off x="1586089" y="3259139"/>
            <a:ext cx="1440745" cy="9874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747534" name="Text Box 14"/>
          <p:cNvSpPr txBox="1">
            <a:spLocks noChangeArrowheads="1"/>
          </p:cNvSpPr>
          <p:nvPr/>
        </p:nvSpPr>
        <p:spPr bwMode="auto">
          <a:xfrm>
            <a:off x="2611967" y="2463800"/>
            <a:ext cx="922867" cy="55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fr-FR" sz="3000">
                <a:solidFill>
                  <a:schemeClr val="folHlink"/>
                </a:solidFill>
                <a:latin typeface="Courier New" pitchFamily="49" charset="0"/>
              </a:rPr>
              <a:t>???</a:t>
            </a:r>
          </a:p>
        </p:txBody>
      </p:sp>
      <p:grpSp>
        <p:nvGrpSpPr>
          <p:cNvPr id="747535" name="Group 15"/>
          <p:cNvGrpSpPr>
            <a:grpSpLocks/>
          </p:cNvGrpSpPr>
          <p:nvPr/>
        </p:nvGrpSpPr>
        <p:grpSpPr bwMode="auto">
          <a:xfrm>
            <a:off x="4954412" y="1684338"/>
            <a:ext cx="3896077" cy="4017962"/>
            <a:chOff x="3511" y="1061"/>
            <a:chExt cx="2761" cy="2531"/>
          </a:xfrm>
        </p:grpSpPr>
        <p:sp>
          <p:nvSpPr>
            <p:cNvPr id="747536" name="Rectangle 16"/>
            <p:cNvSpPr>
              <a:spLocks noChangeArrowheads="1"/>
            </p:cNvSpPr>
            <p:nvPr/>
          </p:nvSpPr>
          <p:spPr bwMode="auto">
            <a:xfrm>
              <a:off x="3511" y="3081"/>
              <a:ext cx="2761" cy="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285750" indent="-285750" defTabSz="762000"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685800" indent="-228600" defTabSz="762000">
                <a:buClr>
                  <a:srgbClr val="FAFD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fr-FR" b="0">
                  <a:solidFill>
                    <a:schemeClr val="tx1"/>
                  </a:solidFill>
                </a:rPr>
                <a:t>Safe management for complex systems</a:t>
              </a:r>
            </a:p>
            <a:p>
              <a:pPr algn="ctr">
                <a:spcBef>
                  <a:spcPct val="0"/>
                </a:spcBef>
              </a:pPr>
              <a:r>
                <a:rPr lang="en-US" altLang="fr-FR" b="0">
                  <a:solidFill>
                    <a:schemeClr val="tx1"/>
                  </a:solidFill>
                </a:rPr>
                <a:t>(e.g. replacement at runtime)</a:t>
              </a:r>
            </a:p>
            <a:p>
              <a:pPr algn="ctr">
                <a:spcBef>
                  <a:spcPct val="0"/>
                </a:spcBef>
              </a:pPr>
              <a:endParaRPr lang="en-US" altLang="fr-FR" b="0">
                <a:solidFill>
                  <a:schemeClr val="tx1"/>
                </a:solidFill>
              </a:endParaRPr>
            </a:p>
          </p:txBody>
        </p:sp>
        <p:pic>
          <p:nvPicPr>
            <p:cNvPr id="747537" name="Picture 17" descr="multicas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2" y="1061"/>
              <a:ext cx="1752" cy="1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7538" name="Group 18"/>
            <p:cNvGrpSpPr>
              <a:grpSpLocks/>
            </p:cNvGrpSpPr>
            <p:nvPr/>
          </p:nvGrpSpPr>
          <p:grpSpPr bwMode="auto">
            <a:xfrm>
              <a:off x="5321" y="2406"/>
              <a:ext cx="507" cy="521"/>
              <a:chOff x="5505" y="1216"/>
              <a:chExt cx="507" cy="521"/>
            </a:xfrm>
          </p:grpSpPr>
          <p:sp>
            <p:nvSpPr>
              <p:cNvPr id="747539" name="Rectangle 19"/>
              <p:cNvSpPr>
                <a:spLocks noChangeArrowheads="1"/>
              </p:cNvSpPr>
              <p:nvPr/>
            </p:nvSpPr>
            <p:spPr bwMode="auto">
              <a:xfrm>
                <a:off x="5505" y="1220"/>
                <a:ext cx="507" cy="51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fr-FR"/>
              </a:p>
            </p:txBody>
          </p:sp>
          <p:sp>
            <p:nvSpPr>
              <p:cNvPr id="747540" name="Text Box 20"/>
              <p:cNvSpPr txBox="1">
                <a:spLocks noChangeArrowheads="1"/>
              </p:cNvSpPr>
              <p:nvPr/>
            </p:nvSpPr>
            <p:spPr bwMode="auto">
              <a:xfrm>
                <a:off x="5508" y="1216"/>
                <a:ext cx="499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571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714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286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fr-FR" sz="3000">
                    <a:latin typeface="Courier New" pitchFamily="49" charset="0"/>
                  </a:rPr>
                  <a:t>C2</a:t>
                </a:r>
              </a:p>
            </p:txBody>
          </p:sp>
        </p:grpSp>
        <p:sp>
          <p:nvSpPr>
            <p:cNvPr id="747541" name="AutoShape 21"/>
            <p:cNvSpPr>
              <a:spLocks noChangeArrowheads="1"/>
            </p:cNvSpPr>
            <p:nvPr/>
          </p:nvSpPr>
          <p:spPr bwMode="auto">
            <a:xfrm>
              <a:off x="5369" y="1797"/>
              <a:ext cx="376" cy="561"/>
            </a:xfrm>
            <a:prstGeom prst="curvedUpArrow">
              <a:avLst>
                <a:gd name="adj1" fmla="val 20000"/>
                <a:gd name="adj2" fmla="val 40000"/>
                <a:gd name="adj3" fmla="val 49734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fr-FR"/>
            </a:p>
          </p:txBody>
        </p:sp>
      </p:grpSp>
      <p:grpSp>
        <p:nvGrpSpPr>
          <p:cNvPr id="747542" name="Group 22"/>
          <p:cNvGrpSpPr>
            <a:grpSpLocks/>
          </p:cNvGrpSpPr>
          <p:nvPr/>
        </p:nvGrpSpPr>
        <p:grpSpPr bwMode="auto">
          <a:xfrm>
            <a:off x="3016956" y="3449639"/>
            <a:ext cx="1143000" cy="1181101"/>
            <a:chOff x="2122" y="2180"/>
            <a:chExt cx="810" cy="744"/>
          </a:xfrm>
        </p:grpSpPr>
        <p:grpSp>
          <p:nvGrpSpPr>
            <p:cNvPr id="747543" name="Group 23"/>
            <p:cNvGrpSpPr>
              <a:grpSpLocks/>
            </p:cNvGrpSpPr>
            <p:nvPr/>
          </p:nvGrpSpPr>
          <p:grpSpPr bwMode="auto">
            <a:xfrm>
              <a:off x="2122" y="2180"/>
              <a:ext cx="285" cy="352"/>
              <a:chOff x="557" y="1185"/>
              <a:chExt cx="507" cy="620"/>
            </a:xfrm>
          </p:grpSpPr>
          <p:sp>
            <p:nvSpPr>
              <p:cNvPr id="747544" name="Rectangle 24"/>
              <p:cNvSpPr>
                <a:spLocks noChangeArrowheads="1"/>
              </p:cNvSpPr>
              <p:nvPr/>
            </p:nvSpPr>
            <p:spPr bwMode="auto">
              <a:xfrm>
                <a:off x="557" y="1185"/>
                <a:ext cx="507" cy="51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fr-FR"/>
              </a:p>
            </p:txBody>
          </p:sp>
          <p:sp>
            <p:nvSpPr>
              <p:cNvPr id="747545" name="Text Box 25"/>
              <p:cNvSpPr txBox="1">
                <a:spLocks noChangeArrowheads="1"/>
              </p:cNvSpPr>
              <p:nvPr/>
            </p:nvSpPr>
            <p:spPr bwMode="auto">
              <a:xfrm>
                <a:off x="569" y="1190"/>
                <a:ext cx="322" cy="6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571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714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286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fr-FR" sz="3000">
                    <a:latin typeface="Courier New" pitchFamily="49" charset="0"/>
                  </a:rPr>
                  <a:t>A</a:t>
                </a:r>
              </a:p>
            </p:txBody>
          </p:sp>
        </p:grpSp>
        <p:grpSp>
          <p:nvGrpSpPr>
            <p:cNvPr id="747546" name="Group 26"/>
            <p:cNvGrpSpPr>
              <a:grpSpLocks/>
            </p:cNvGrpSpPr>
            <p:nvPr/>
          </p:nvGrpSpPr>
          <p:grpSpPr bwMode="auto">
            <a:xfrm>
              <a:off x="2680" y="2353"/>
              <a:ext cx="252" cy="349"/>
              <a:chOff x="1177" y="1342"/>
              <a:chExt cx="507" cy="749"/>
            </a:xfrm>
          </p:grpSpPr>
          <p:sp>
            <p:nvSpPr>
              <p:cNvPr id="747547" name="Rectangle 27"/>
              <p:cNvSpPr>
                <a:spLocks noChangeArrowheads="1"/>
              </p:cNvSpPr>
              <p:nvPr/>
            </p:nvSpPr>
            <p:spPr bwMode="auto">
              <a:xfrm>
                <a:off x="1177" y="1344"/>
                <a:ext cx="507" cy="51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fr-FR"/>
              </a:p>
            </p:txBody>
          </p:sp>
          <p:sp>
            <p:nvSpPr>
              <p:cNvPr id="747548" name="Text Box 28"/>
              <p:cNvSpPr txBox="1">
                <a:spLocks noChangeArrowheads="1"/>
              </p:cNvSpPr>
              <p:nvPr/>
            </p:nvSpPr>
            <p:spPr bwMode="auto">
              <a:xfrm>
                <a:off x="1182" y="1342"/>
                <a:ext cx="322" cy="7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571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714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286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fr-FR" sz="3000">
                    <a:latin typeface="Courier New" pitchFamily="49" charset="0"/>
                  </a:rPr>
                  <a:t>B</a:t>
                </a:r>
              </a:p>
            </p:txBody>
          </p:sp>
        </p:grpSp>
        <p:grpSp>
          <p:nvGrpSpPr>
            <p:cNvPr id="747549" name="Group 29"/>
            <p:cNvGrpSpPr>
              <a:grpSpLocks/>
            </p:cNvGrpSpPr>
            <p:nvPr/>
          </p:nvGrpSpPr>
          <p:grpSpPr bwMode="auto">
            <a:xfrm>
              <a:off x="2125" y="2575"/>
              <a:ext cx="262" cy="349"/>
              <a:chOff x="569" y="1817"/>
              <a:chExt cx="507" cy="684"/>
            </a:xfrm>
          </p:grpSpPr>
          <p:sp>
            <p:nvSpPr>
              <p:cNvPr id="747550" name="Rectangle 30"/>
              <p:cNvSpPr>
                <a:spLocks noChangeArrowheads="1"/>
              </p:cNvSpPr>
              <p:nvPr/>
            </p:nvSpPr>
            <p:spPr bwMode="auto">
              <a:xfrm>
                <a:off x="569" y="1821"/>
                <a:ext cx="507" cy="51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fr-FR"/>
              </a:p>
            </p:txBody>
          </p:sp>
          <p:sp>
            <p:nvSpPr>
              <p:cNvPr id="747551" name="Text Box 31"/>
              <p:cNvSpPr txBox="1">
                <a:spLocks noChangeArrowheads="1"/>
              </p:cNvSpPr>
              <p:nvPr/>
            </p:nvSpPr>
            <p:spPr bwMode="auto">
              <a:xfrm>
                <a:off x="573" y="1817"/>
                <a:ext cx="321" cy="6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571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7145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2860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fr-FR" sz="3000">
                    <a:latin typeface="Courier New" pitchFamily="49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20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7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7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7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7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7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47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7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7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7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7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7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7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7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7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7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7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7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4" grpId="0" build="p"/>
      <p:bldP spid="747525" grpId="0" animBg="1"/>
      <p:bldP spid="747526" grpId="0"/>
      <p:bldP spid="747527" grpId="0" animBg="1"/>
      <p:bldP spid="747528" grpId="0"/>
      <p:bldP spid="747529" grpId="0" animBg="1"/>
      <p:bldP spid="747530" grpId="0"/>
      <p:bldP spid="747531" grpId="0" animBg="1"/>
      <p:bldP spid="747532" grpId="0" animBg="1"/>
      <p:bldP spid="747533" grpId="0" animBg="1"/>
      <p:bldP spid="74753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3528" y="1844824"/>
            <a:ext cx="8496944" cy="3536354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419100" indent="-419100" algn="l" defTabSz="762000">
              <a:spcAft>
                <a:spcPts val="1200"/>
              </a:spcAft>
              <a:buFontTx/>
              <a:buAutoNum type="arabicPeriod"/>
            </a:pPr>
            <a:r>
              <a:rPr lang="en-US" sz="2200" b="1" dirty="0">
                <a:solidFill>
                  <a:schemeClr val="tx1"/>
                </a:solidFill>
              </a:rPr>
              <a:t>The master is </a:t>
            </a:r>
            <a:r>
              <a:rPr lang="en-US" sz="2200" b="1" dirty="0"/>
              <a:t>reliable: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this simplifies the 3-phases commit protocol, and avoid the consensus research phase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19100" indent="-419100" algn="l" defTabSz="762000">
              <a:spcAft>
                <a:spcPts val="1200"/>
              </a:spcAft>
              <a:buFontTx/>
              <a:buAutoNum type="arabicPeriod"/>
            </a:pPr>
            <a:r>
              <a:rPr lang="en-US" sz="2200" b="1" dirty="0"/>
              <a:t>The underlying middleware ensures safe communications: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faulty components only respond to their own requests, and communication order is preserved.</a:t>
            </a:r>
          </a:p>
          <a:p>
            <a:pPr marL="419100" indent="-419100" algn="l" defTabSz="762000">
              <a:spcAft>
                <a:spcPts val="1200"/>
              </a:spcAft>
              <a:buFontTx/>
              <a:buAutoNum type="arabicPeriod"/>
            </a:pPr>
            <a:r>
              <a:rPr lang="en-US" sz="2200" b="1" dirty="0"/>
              <a:t>To tolerate f faults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we use 3f+1 slaves, and require 2f+1 agreeing answers, as in the usual BFT algorithms.</a:t>
            </a:r>
          </a:p>
          <a:p>
            <a:pPr algn="l" defTabSz="762000"/>
            <a:endParaRPr lang="en-US" sz="2000" b="1" dirty="0"/>
          </a:p>
        </p:txBody>
      </p:sp>
      <p:sp>
        <p:nvSpPr>
          <p:cNvPr id="985091" name="Rectangle 3"/>
          <p:cNvSpPr>
            <a:spLocks noChangeArrowheads="1"/>
          </p:cNvSpPr>
          <p:nvPr/>
        </p:nvSpPr>
        <p:spPr bwMode="auto">
          <a:xfrm>
            <a:off x="0" y="419100"/>
            <a:ext cx="914400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 defTabSz="762000" eaLnBrk="0" hangingPunct="0">
              <a:lnSpc>
                <a:spcPct val="90000"/>
              </a:lnSpc>
            </a:pPr>
            <a:r>
              <a:rPr lang="en-US" sz="3900" i="1" dirty="0" smtClean="0">
                <a:latin typeface="Helvetica" pitchFamily="34" charset="0"/>
              </a:rPr>
              <a:t>Our simplification </a:t>
            </a:r>
            <a:r>
              <a:rPr lang="en-US" sz="3900" i="1" dirty="0">
                <a:latin typeface="Helvetica" pitchFamily="34" charset="0"/>
              </a:rPr>
              <a:t>hypothesis</a:t>
            </a:r>
          </a:p>
        </p:txBody>
      </p:sp>
      <p:sp>
        <p:nvSpPr>
          <p:cNvPr id="985092" name="Rectangle 4"/>
          <p:cNvSpPr>
            <a:spLocks noChangeArrowheads="1"/>
          </p:cNvSpPr>
          <p:nvPr/>
        </p:nvSpPr>
        <p:spPr bwMode="auto">
          <a:xfrm>
            <a:off x="1055511" y="2795588"/>
            <a:ext cx="492478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14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6" name="Rectangle 2"/>
          <p:cNvSpPr>
            <a:spLocks noChangeArrowheads="1"/>
          </p:cNvSpPr>
          <p:nvPr/>
        </p:nvSpPr>
        <p:spPr bwMode="gray">
          <a:xfrm>
            <a:off x="711200" y="0"/>
            <a:ext cx="7721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endParaRPr lang="fr-FR" sz="3900" b="1" i="1">
              <a:latin typeface="Helvetica" pitchFamily="34" charset="0"/>
            </a:endParaRPr>
          </a:p>
        </p:txBody>
      </p:sp>
      <p:sp>
        <p:nvSpPr>
          <p:cNvPr id="1004547" name="Rectangle 3"/>
          <p:cNvSpPr>
            <a:spLocks noGrp="1" noChangeArrowheads="1"/>
          </p:cNvSpPr>
          <p:nvPr>
            <p:ph type="title"/>
          </p:nvPr>
        </p:nvSpPr>
        <p:spPr>
          <a:xfrm>
            <a:off x="663222" y="295275"/>
            <a:ext cx="7540978" cy="630238"/>
          </a:xfrm>
        </p:spPr>
        <p:txBody>
          <a:bodyPr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  <a:latin typeface="Helvetica" pitchFamily="34" charset="0"/>
              </a:rPr>
              <a:t>Requirements (= logical properties)</a:t>
            </a:r>
            <a:endParaRPr lang="fr-FR" sz="3600" i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004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6346" y="1158553"/>
            <a:ext cx="7955844" cy="4934743"/>
          </a:xfrm>
        </p:spPr>
        <p:txBody>
          <a:bodyPr/>
          <a:lstStyle/>
          <a:p>
            <a:pPr marL="0" indent="0">
              <a:buNone/>
            </a:pPr>
            <a:r>
              <a:rPr lang="fr-FR" sz="2200" b="1" dirty="0" smtClean="0"/>
              <a:t> </a:t>
            </a:r>
            <a:r>
              <a:rPr lang="fr-FR" sz="2000" b="1" dirty="0" smtClean="0"/>
              <a:t>1- </a:t>
            </a:r>
            <a:r>
              <a:rPr lang="fr-FR" sz="2000" b="1" dirty="0" err="1"/>
              <a:t>Reachability</a:t>
            </a:r>
            <a:r>
              <a:rPr lang="fr-FR" sz="2000" b="1" dirty="0"/>
              <a:t>(*):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fr-FR" sz="2000" b="1" dirty="0"/>
              <a:t> </a:t>
            </a:r>
            <a:r>
              <a:rPr lang="fr-FR" sz="2000" b="1" dirty="0" smtClean="0"/>
              <a:t>     - </a:t>
            </a:r>
            <a:r>
              <a:rPr lang="fr-FR" sz="2000" b="1" dirty="0"/>
              <a:t>The Read service </a:t>
            </a:r>
            <a:r>
              <a:rPr lang="fr-FR" sz="2000" b="1" dirty="0" err="1"/>
              <a:t>can</a:t>
            </a:r>
            <a:r>
              <a:rPr lang="fr-FR" sz="2000" b="1" dirty="0"/>
              <a:t> </a:t>
            </a:r>
            <a:r>
              <a:rPr lang="fr-FR" sz="2000" b="1" dirty="0" err="1"/>
              <a:t>terminate</a:t>
            </a:r>
            <a:endParaRPr lang="fr-FR" sz="2000" b="1" dirty="0"/>
          </a:p>
          <a:p>
            <a:pPr marL="57150" indent="0">
              <a:buNone/>
            </a:pPr>
            <a:r>
              <a:rPr lang="fr-FR" sz="1800" dirty="0">
                <a:sym typeface="Symbol" pitchFamily="18" charset="2"/>
              </a:rPr>
              <a:t>      </a:t>
            </a:r>
            <a:r>
              <a:rPr lang="fr-FR" sz="1800" dirty="0" smtClean="0">
                <a:solidFill>
                  <a:schemeClr val="tx1"/>
                </a:solidFill>
                <a:sym typeface="Symbol" pitchFamily="18" charset="2"/>
              </a:rPr>
              <a:t>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fid:nat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among</a:t>
            </a:r>
            <a:r>
              <a:rPr lang="fr-FR" sz="1800" dirty="0">
                <a:solidFill>
                  <a:schemeClr val="tx1"/>
                </a:solidFill>
              </a:rPr>
              <a:t> {0...2}. </a:t>
            </a:r>
            <a:r>
              <a:rPr lang="fr-FR" sz="1800" dirty="0">
                <a:solidFill>
                  <a:schemeClr val="tx1"/>
                </a:solidFill>
                <a:latin typeface="Cambria Math" pitchFamily="18" charset="0"/>
              </a:rPr>
              <a:t>∃</a:t>
            </a:r>
            <a:r>
              <a:rPr lang="fr-FR" sz="1800" dirty="0">
                <a:solidFill>
                  <a:schemeClr val="tx1"/>
                </a:solidFill>
              </a:rPr>
              <a:t> b:bool</a:t>
            </a:r>
            <a:r>
              <a:rPr lang="fr-FR" sz="1800" dirty="0" smtClean="0">
                <a:solidFill>
                  <a:schemeClr val="tx1"/>
                </a:solidFill>
              </a:rPr>
              <a:t>.   &lt;</a:t>
            </a:r>
            <a:r>
              <a:rPr lang="fr-FR" sz="1800" dirty="0" err="1">
                <a:solidFill>
                  <a:schemeClr val="tx1"/>
                </a:solidFill>
              </a:rPr>
              <a:t>true</a:t>
            </a:r>
            <a:r>
              <a:rPr lang="fr-FR" sz="1800" dirty="0">
                <a:solidFill>
                  <a:schemeClr val="tx1"/>
                </a:solidFill>
              </a:rPr>
              <a:t>* . {!</a:t>
            </a:r>
            <a:r>
              <a:rPr lang="fr-FR" sz="1800" dirty="0" err="1">
                <a:solidFill>
                  <a:schemeClr val="tx1"/>
                </a:solidFill>
              </a:rPr>
              <a:t>R_Read</a:t>
            </a:r>
            <a:r>
              <a:rPr lang="fr-FR" sz="1800" dirty="0">
                <a:solidFill>
                  <a:schemeClr val="tx1"/>
                </a:solidFill>
              </a:rPr>
              <a:t> !</a:t>
            </a:r>
            <a:r>
              <a:rPr lang="fr-FR" sz="1800" dirty="0" err="1">
                <a:solidFill>
                  <a:schemeClr val="tx1"/>
                </a:solidFill>
              </a:rPr>
              <a:t>fid</a:t>
            </a:r>
            <a:r>
              <a:rPr lang="fr-FR" sz="1800" dirty="0">
                <a:solidFill>
                  <a:schemeClr val="tx1"/>
                </a:solidFill>
              </a:rPr>
              <a:t> !b}&gt; </a:t>
            </a:r>
            <a:r>
              <a:rPr lang="fr-FR" sz="1800" dirty="0" err="1" smtClean="0">
                <a:solidFill>
                  <a:schemeClr val="tx1"/>
                </a:solidFill>
              </a:rPr>
              <a:t>true</a:t>
            </a:r>
            <a:endParaRPr lang="fr-FR" sz="1800" dirty="0" smtClean="0"/>
          </a:p>
          <a:p>
            <a:pPr marL="57150" indent="0">
              <a:spcBef>
                <a:spcPts val="1200"/>
              </a:spcBef>
              <a:buNone/>
            </a:pPr>
            <a:r>
              <a:rPr lang="fr-FR" sz="2000" b="1" dirty="0"/>
              <a:t> </a:t>
            </a:r>
            <a:r>
              <a:rPr lang="fr-FR" sz="2000" b="1" dirty="0" smtClean="0"/>
              <a:t>     - Is </a:t>
            </a:r>
            <a:r>
              <a:rPr lang="fr-FR" sz="2000" b="1" dirty="0"/>
              <a:t>the BFT </a:t>
            </a:r>
            <a:r>
              <a:rPr lang="fr-FR" sz="2000" b="1" dirty="0" err="1"/>
              <a:t>hypothesis</a:t>
            </a:r>
            <a:r>
              <a:rPr lang="fr-FR" sz="2000" b="1" dirty="0"/>
              <a:t> </a:t>
            </a:r>
            <a:r>
              <a:rPr lang="fr-FR" sz="2000" b="1" dirty="0" err="1"/>
              <a:t>respected</a:t>
            </a:r>
            <a:r>
              <a:rPr lang="fr-FR" sz="2000" b="1" dirty="0"/>
              <a:t> </a:t>
            </a:r>
            <a:r>
              <a:rPr lang="fr-FR" sz="2000" b="1" dirty="0" smtClean="0"/>
              <a:t>by </a:t>
            </a:r>
            <a:r>
              <a:rPr lang="fr-FR" sz="2000" b="1" dirty="0"/>
              <a:t>the model ?</a:t>
            </a:r>
          </a:p>
          <a:p>
            <a:pPr marL="0" indent="0">
              <a:buNone/>
            </a:pPr>
            <a:r>
              <a:rPr lang="fr-FR" sz="1800" dirty="0"/>
              <a:t>     </a:t>
            </a:r>
            <a:r>
              <a:rPr lang="fr-FR" sz="1800" dirty="0" smtClean="0"/>
              <a:t>  &lt; </a:t>
            </a:r>
            <a:r>
              <a:rPr lang="fr-FR" sz="1800" dirty="0" err="1"/>
              <a:t>true</a:t>
            </a:r>
            <a:r>
              <a:rPr lang="fr-FR" sz="1800" dirty="0"/>
              <a:t>* . '</a:t>
            </a:r>
            <a:r>
              <a:rPr lang="fr-FR" sz="1800" dirty="0" err="1"/>
              <a:t>Error</a:t>
            </a:r>
            <a:r>
              <a:rPr lang="fr-FR" sz="1800" dirty="0"/>
              <a:t> (</a:t>
            </a:r>
            <a:r>
              <a:rPr lang="fr-FR" sz="1800" dirty="0" err="1"/>
              <a:t>NotBFT</a:t>
            </a:r>
            <a:r>
              <a:rPr lang="fr-FR" sz="1800" dirty="0"/>
              <a:t>)'&gt; </a:t>
            </a:r>
            <a:r>
              <a:rPr lang="fr-FR" sz="1800" dirty="0" err="1"/>
              <a:t>true</a:t>
            </a:r>
            <a:endParaRPr lang="fr-FR" sz="1800" dirty="0"/>
          </a:p>
          <a:p>
            <a:pPr marL="57150" indent="0">
              <a:spcBef>
                <a:spcPts val="1200"/>
              </a:spcBef>
              <a:buNone/>
            </a:pPr>
            <a:r>
              <a:rPr lang="fr-FR" sz="2000" b="1" dirty="0"/>
              <a:t>2</a:t>
            </a:r>
            <a:r>
              <a:rPr lang="fr-FR" sz="2000" b="1" dirty="0" smtClean="0"/>
              <a:t>- </a:t>
            </a:r>
            <a:r>
              <a:rPr lang="fr-FR" sz="2000" b="1" dirty="0" err="1" smtClean="0"/>
              <a:t>Termination</a:t>
            </a:r>
            <a:r>
              <a:rPr lang="fr-FR" sz="2000" b="1" dirty="0"/>
              <a:t>:</a:t>
            </a:r>
          </a:p>
          <a:p>
            <a:pPr lvl="1"/>
            <a:r>
              <a:rPr lang="en-US" sz="1800" dirty="0">
                <a:ea typeface="+mn-ea"/>
                <a:cs typeface="+mn-cs"/>
              </a:rPr>
              <a:t>	   After receiving a </a:t>
            </a:r>
            <a:r>
              <a:rPr lang="en-US" sz="1800" dirty="0" err="1">
                <a:ea typeface="+mn-ea"/>
                <a:cs typeface="+mn-cs"/>
              </a:rPr>
              <a:t>Q_Write</a:t>
            </a:r>
            <a:r>
              <a:rPr lang="en-US" sz="1800" dirty="0">
                <a:ea typeface="+mn-ea"/>
                <a:cs typeface="+mn-cs"/>
              </a:rPr>
              <a:t>(</a:t>
            </a:r>
            <a:r>
              <a:rPr lang="en-US" sz="1800" dirty="0" err="1">
                <a:ea typeface="+mn-ea"/>
                <a:cs typeface="+mn-cs"/>
              </a:rPr>
              <a:t>f,x</a:t>
            </a:r>
            <a:r>
              <a:rPr lang="en-US" sz="1800" dirty="0">
                <a:ea typeface="+mn-ea"/>
                <a:cs typeface="+mn-cs"/>
              </a:rPr>
              <a:t>) request, it is (fairly) inevitable that the Write services terminates with a </a:t>
            </a:r>
            <a:r>
              <a:rPr lang="en-US" sz="1800" dirty="0" err="1">
                <a:ea typeface="+mn-ea"/>
                <a:cs typeface="+mn-cs"/>
              </a:rPr>
              <a:t>R_Write</a:t>
            </a:r>
            <a:r>
              <a:rPr lang="en-US" sz="1800" dirty="0">
                <a:ea typeface="+mn-ea"/>
                <a:cs typeface="+mn-cs"/>
              </a:rPr>
              <a:t>(f) answer, or an Error is raised.</a:t>
            </a:r>
            <a:endParaRPr lang="fr-FR" sz="1800" dirty="0">
              <a:ea typeface="+mn-ea"/>
              <a:cs typeface="+mn-cs"/>
            </a:endParaRPr>
          </a:p>
          <a:p>
            <a:pPr marL="57150" indent="0">
              <a:spcBef>
                <a:spcPts val="1200"/>
              </a:spcBef>
              <a:buNone/>
            </a:pPr>
            <a:r>
              <a:rPr lang="fr-FR" sz="2000" b="1" dirty="0"/>
              <a:t>3</a:t>
            </a:r>
            <a:r>
              <a:rPr lang="fr-FR" sz="2000" b="1" dirty="0" smtClean="0"/>
              <a:t>- </a:t>
            </a:r>
            <a:r>
              <a:rPr lang="fr-FR" sz="2000" b="1" dirty="0" err="1" smtClean="0"/>
              <a:t>Functional</a:t>
            </a:r>
            <a:r>
              <a:rPr lang="fr-FR" sz="2000" b="1" dirty="0" smtClean="0"/>
              <a:t> </a:t>
            </a:r>
            <a:r>
              <a:rPr lang="fr-FR" sz="2000" b="1" dirty="0" err="1"/>
              <a:t>correctness</a:t>
            </a:r>
            <a:r>
              <a:rPr lang="fr-FR" sz="2000" b="1" dirty="0"/>
              <a:t>:</a:t>
            </a:r>
          </a:p>
          <a:p>
            <a:pPr lvl="1"/>
            <a:r>
              <a:rPr lang="en-US" sz="1800" dirty="0">
                <a:ea typeface="+mn-ea"/>
                <a:cs typeface="+mn-cs"/>
              </a:rPr>
              <a:t>	   After receiving a ?</a:t>
            </a:r>
            <a:r>
              <a:rPr lang="en-US" sz="1800" dirty="0" err="1">
                <a:ea typeface="+mn-ea"/>
                <a:cs typeface="+mn-cs"/>
              </a:rPr>
              <a:t>Q_Write</a:t>
            </a:r>
            <a:r>
              <a:rPr lang="en-US" sz="1800" dirty="0">
                <a:ea typeface="+mn-ea"/>
                <a:cs typeface="+mn-cs"/>
              </a:rPr>
              <a:t>(f1,x), and before the next ?</a:t>
            </a:r>
            <a:r>
              <a:rPr lang="en-US" sz="1800" dirty="0" err="1">
                <a:ea typeface="+mn-ea"/>
                <a:cs typeface="+mn-cs"/>
              </a:rPr>
              <a:t>Q_Write</a:t>
            </a:r>
            <a:r>
              <a:rPr lang="en-US" sz="1800" dirty="0">
                <a:ea typeface="+mn-ea"/>
                <a:cs typeface="+mn-cs"/>
              </a:rPr>
              <a:t>, a ?</a:t>
            </a:r>
            <a:r>
              <a:rPr lang="en-US" sz="1800" dirty="0" err="1">
                <a:ea typeface="+mn-ea"/>
                <a:cs typeface="+mn-cs"/>
              </a:rPr>
              <a:t>Q_Read</a:t>
            </a:r>
            <a:r>
              <a:rPr lang="en-US" sz="1800" dirty="0">
                <a:ea typeface="+mn-ea"/>
                <a:cs typeface="+mn-cs"/>
              </a:rPr>
              <a:t> requests raises a !</a:t>
            </a:r>
            <a:r>
              <a:rPr lang="en-US" sz="1800" dirty="0" err="1">
                <a:ea typeface="+mn-ea"/>
                <a:cs typeface="+mn-cs"/>
              </a:rPr>
              <a:t>R_Read</a:t>
            </a:r>
            <a:r>
              <a:rPr lang="en-US" sz="1800" dirty="0">
                <a:ea typeface="+mn-ea"/>
                <a:cs typeface="+mn-cs"/>
              </a:rPr>
              <a:t>(y) response, with y=x</a:t>
            </a:r>
          </a:p>
          <a:p>
            <a:pPr marL="457200" lvl="1" indent="0" algn="r">
              <a:spcBef>
                <a:spcPts val="1200"/>
              </a:spcBef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(*) Model Checking Language (MCL),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</a:rPr>
              <a:t>Mateescu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 et al, FM’08</a:t>
            </a:r>
            <a:endParaRPr lang="fr-FR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01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CompositeNetSt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136650"/>
            <a:ext cx="89281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03538" y="4021138"/>
            <a:ext cx="817562" cy="4572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76278" y="4491038"/>
            <a:ext cx="1436688" cy="369887"/>
          </a:xfrm>
          <a:prstGeom prst="rect">
            <a:avLst/>
          </a:prstGeom>
          <a:solidFill>
            <a:schemeClr val="tx1">
              <a:lumMod val="10000"/>
              <a:lumOff val="90000"/>
              <a:alpha val="37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rgbClr val="800000"/>
                </a:solidFill>
              </a:rPr>
              <a:t>!</a:t>
            </a:r>
            <a:r>
              <a:rPr lang="fr-FR" b="1" dirty="0" err="1">
                <a:solidFill>
                  <a:srgbClr val="800000"/>
                </a:solidFill>
              </a:rPr>
              <a:t>Q_Write</a:t>
            </a:r>
            <a:r>
              <a:rPr lang="fr-FR" b="1" dirty="0">
                <a:solidFill>
                  <a:srgbClr val="800000"/>
                </a:solidFill>
              </a:rPr>
              <a:t>(b)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22700" y="3836988"/>
            <a:ext cx="1489075" cy="369887"/>
          </a:xfrm>
          <a:prstGeom prst="rect">
            <a:avLst/>
          </a:prstGeom>
          <a:solidFill>
            <a:schemeClr val="tx1">
              <a:lumMod val="10000"/>
              <a:lumOff val="90000"/>
              <a:alpha val="37000"/>
            </a:schemeClr>
          </a:solidFill>
        </p:spPr>
        <p:txBody>
          <a:bodyPr wrap="none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800000"/>
                </a:solidFill>
              </a:defRPr>
            </a:lvl1pPr>
          </a:lstStyle>
          <a:p>
            <a:pPr>
              <a:defRPr/>
            </a:pPr>
            <a:r>
              <a:rPr lang="fr-FR" dirty="0" smtClean="0"/>
              <a:t>?</a:t>
            </a:r>
            <a:r>
              <a:rPr lang="fr-FR" dirty="0" err="1" smtClean="0"/>
              <a:t>Q_Write</a:t>
            </a:r>
            <a:r>
              <a:rPr lang="fr-FR" dirty="0" smtClean="0"/>
              <a:t>(x)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66581" y="2549752"/>
            <a:ext cx="817562" cy="4572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514068" y="2082347"/>
            <a:ext cx="3070522" cy="646331"/>
          </a:xfrm>
          <a:prstGeom prst="rect">
            <a:avLst/>
          </a:prstGeom>
          <a:solidFill>
            <a:schemeClr val="tx1">
              <a:lumMod val="10000"/>
              <a:lumOff val="90000"/>
              <a:alpha val="37000"/>
            </a:schemeClr>
          </a:solidFill>
        </p:spPr>
        <p:txBody>
          <a:bodyPr wrap="none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800000"/>
                </a:solidFill>
              </a:defRPr>
            </a:lvl1pPr>
          </a:lstStyle>
          <a:p>
            <a:pPr>
              <a:defRPr/>
            </a:pPr>
            <a:r>
              <a:rPr lang="fr-FR" dirty="0" smtClean="0"/>
              <a:t>Support for </a:t>
            </a:r>
            <a:r>
              <a:rPr lang="fr-FR" dirty="0" err="1" smtClean="0"/>
              <a:t>parameterized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families</a:t>
            </a: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9093"/>
            <a:ext cx="8816975" cy="37494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68325" y="5818747"/>
            <a:ext cx="2577950" cy="338554"/>
          </a:xfrm>
          <a:prstGeom prst="rect">
            <a:avLst/>
          </a:prstGeom>
          <a:solidFill>
            <a:schemeClr val="tx1">
              <a:lumMod val="10000"/>
              <a:lumOff val="90000"/>
              <a:alpha val="37000"/>
            </a:schemeClr>
          </a:solidFill>
        </p:spPr>
        <p:txBody>
          <a:bodyPr wrap="none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800000"/>
                </a:solidFill>
              </a:defRPr>
            </a:lvl1pPr>
          </a:lstStyle>
          <a:p>
            <a:pPr>
              <a:defRPr/>
            </a:pPr>
            <a:r>
              <a:rPr lang="fr-FR" dirty="0" smtClean="0"/>
              <a:t>Synchronisation </a:t>
            </a:r>
            <a:r>
              <a:rPr lang="fr-FR" dirty="0" err="1" smtClean="0"/>
              <a:t>vectors</a:t>
            </a:r>
            <a:endParaRPr lang="fr-FR" dirty="0" smtClean="0"/>
          </a:p>
        </p:txBody>
      </p:sp>
      <p:cxnSp>
        <p:nvCxnSpPr>
          <p:cNvPr id="5" name="Connecteur droit avec flèche 4"/>
          <p:cNvCxnSpPr>
            <a:stCxn id="14" idx="0"/>
            <a:endCxn id="11" idx="1"/>
          </p:cNvCxnSpPr>
          <p:nvPr/>
        </p:nvCxnSpPr>
        <p:spPr bwMode="auto">
          <a:xfrm flipV="1">
            <a:off x="1857300" y="4249738"/>
            <a:ext cx="1046238" cy="156900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Espace réservé du numéro de diapositive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4C002-1DC5-1848-8662-AC9A6EF3B4CB}" type="slidenum">
              <a:rPr lang="fr-FR" smtClean="0"/>
              <a:pPr/>
              <a:t>82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6298629" y="1124744"/>
            <a:ext cx="2809875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Process hierarchy 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generated from VCE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9"/>
            <a:ext cx="8229600" cy="862011"/>
          </a:xfrm>
        </p:spPr>
        <p:txBody>
          <a:bodyPr/>
          <a:lstStyle/>
          <a:p>
            <a:r>
              <a:rPr lang="fr-FR" sz="3200" i="1" dirty="0" err="1">
                <a:solidFill>
                  <a:schemeClr val="tx1"/>
                </a:solidFill>
                <a:latin typeface="Helvetica" pitchFamily="34" charset="0"/>
              </a:rPr>
              <a:t>Semantic</a:t>
            </a:r>
            <a:r>
              <a:rPr lang="fr-FR" sz="3200" i="1" dirty="0">
                <a:solidFill>
                  <a:schemeClr val="tx1"/>
                </a:solidFill>
                <a:latin typeface="Helvetica" pitchFamily="34" charset="0"/>
              </a:rPr>
              <a:t> Model: 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network </a:t>
            </a:r>
            <a:r>
              <a:rPr lang="fr-FR" sz="3200" i="1" dirty="0">
                <a:solidFill>
                  <a:schemeClr val="tx1"/>
                </a:solidFill>
                <a:latin typeface="Helvetica" pitchFamily="34" charset="0"/>
              </a:rPr>
              <a:t>of </a:t>
            </a:r>
            <a:r>
              <a:rPr lang="fr-FR" sz="3200" i="1" dirty="0" err="1" smtClean="0">
                <a:solidFill>
                  <a:schemeClr val="tx1"/>
                </a:solidFill>
                <a:latin typeface="Helvetica" pitchFamily="34" charset="0"/>
              </a:rPr>
              <a:t>processes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 </a:t>
            </a:r>
            <a:r>
              <a:rPr lang="fr-FR" sz="3200" i="1" dirty="0">
                <a:solidFill>
                  <a:schemeClr val="tx1"/>
                </a:solidFill>
                <a:latin typeface="Helvetica" pitchFamily="34" charset="0"/>
              </a:rPr>
              <a:t>(</a:t>
            </a:r>
            <a:r>
              <a:rPr lang="fr-FR" sz="3200" i="1" dirty="0" err="1">
                <a:solidFill>
                  <a:schemeClr val="tx1"/>
                </a:solidFill>
                <a:latin typeface="Helvetica" pitchFamily="34" charset="0"/>
              </a:rPr>
              <a:t>hierarchical</a:t>
            </a:r>
            <a:r>
              <a:rPr lang="fr-FR" sz="3200" i="1" dirty="0">
                <a:solidFill>
                  <a:schemeClr val="tx1"/>
                </a:solidFill>
                <a:latin typeface="Helvetica" pitchFamily="34" charset="0"/>
              </a:rPr>
              <a:t>, </a:t>
            </a:r>
            <a:r>
              <a:rPr lang="fr-FR" sz="3200" i="1" dirty="0" err="1" smtClean="0">
                <a:solidFill>
                  <a:schemeClr val="tx1"/>
                </a:solidFill>
                <a:latin typeface="Helvetica" pitchFamily="34" charset="0"/>
              </a:rPr>
              <a:t>parameterized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)</a:t>
            </a:r>
            <a:endParaRPr lang="fr-F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61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3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i="1" dirty="0" err="1" smtClean="0">
                <a:solidFill>
                  <a:schemeClr val="tx1"/>
                </a:solidFill>
                <a:latin typeface="Helvetica" pitchFamily="34" charset="0"/>
              </a:rPr>
              <a:t>Semantic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 Model: network of </a:t>
            </a:r>
            <a:r>
              <a:rPr lang="fr-FR" sz="3200" i="1" dirty="0" err="1" smtClean="0">
                <a:solidFill>
                  <a:schemeClr val="tx1"/>
                </a:solidFill>
                <a:latin typeface="Helvetica" pitchFamily="34" charset="0"/>
              </a:rPr>
              <a:t>processes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/>
            </a:r>
            <a:b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</a:b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(</a:t>
            </a:r>
            <a:r>
              <a:rPr lang="fr-FR" sz="3200" i="1" dirty="0" err="1" smtClean="0">
                <a:solidFill>
                  <a:schemeClr val="tx1"/>
                </a:solidFill>
                <a:latin typeface="Helvetica" pitchFamily="34" charset="0"/>
              </a:rPr>
              <a:t>hierarchical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, </a:t>
            </a:r>
            <a:r>
              <a:rPr lang="fr-FR" sz="3200" i="1" dirty="0" err="1" smtClean="0">
                <a:solidFill>
                  <a:schemeClr val="tx1"/>
                </a:solidFill>
                <a:latin typeface="Helvetica" pitchFamily="34" charset="0"/>
              </a:rPr>
              <a:t>parameterized</a:t>
            </a:r>
            <a:r>
              <a:rPr lang="fr-FR" sz="3200" i="1" dirty="0" smtClean="0">
                <a:solidFill>
                  <a:schemeClr val="tx1"/>
                </a:solidFill>
                <a:latin typeface="Helvetica" pitchFamily="34" charset="0"/>
              </a:rPr>
              <a:t>)</a:t>
            </a:r>
            <a:endParaRPr lang="fr-FR" sz="3200" i="1" dirty="0">
              <a:solidFill>
                <a:schemeClr val="tx1"/>
              </a:solidFill>
              <a:latin typeface="Helvetica" pitchFamily="34" charset="0"/>
            </a:endParaRPr>
          </a:p>
        </p:txBody>
      </p:sp>
      <p:pic>
        <p:nvPicPr>
          <p:cNvPr id="999428" name="Picture 4" descr="CompositeNetSt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1508596"/>
            <a:ext cx="8297333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086717" y="1508596"/>
            <a:ext cx="2809875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Process hierarchy 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generated from VCE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69"/>
          <p:cNvSpPr txBox="1"/>
          <p:nvPr/>
        </p:nvSpPr>
        <p:spPr>
          <a:xfrm>
            <a:off x="174687" y="5157192"/>
            <a:ext cx="8794625" cy="153412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r>
              <a:rPr kumimoji="1" lang="fr-FR" sz="2400" dirty="0" smtClean="0">
                <a:latin typeface="Lucida Grande CE"/>
                <a:cs typeface="Lucida Grande CE"/>
              </a:rPr>
              <a:t>R.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Ameur-Boulifa</a:t>
            </a:r>
            <a:r>
              <a:rPr kumimoji="1" lang="fr-FR" sz="2400" dirty="0" smtClean="0">
                <a:latin typeface="Lucida Grande CE"/>
                <a:cs typeface="Lucida Grande CE"/>
              </a:rPr>
              <a:t>, L.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Henrio</a:t>
            </a:r>
            <a:r>
              <a:rPr kumimoji="1" lang="fr-FR" sz="2400" dirty="0" smtClean="0">
                <a:latin typeface="Lucida Grande CE"/>
                <a:cs typeface="Lucida Grande CE"/>
              </a:rPr>
              <a:t>, E.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Madelaine</a:t>
            </a:r>
            <a:r>
              <a:rPr kumimoji="1" lang="fr-FR" sz="2400" dirty="0" smtClean="0">
                <a:latin typeface="Lucida Grande CE"/>
                <a:cs typeface="Lucida Grande CE"/>
              </a:rPr>
              <a:t>, A.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Savu</a:t>
            </a:r>
            <a:r>
              <a:rPr kumimoji="1" lang="fr-FR" sz="2400" dirty="0" smtClean="0">
                <a:latin typeface="Lucida Grande CE"/>
                <a:cs typeface="Lucida Grande CE"/>
              </a:rPr>
              <a:t>,</a:t>
            </a:r>
          </a:p>
          <a:p>
            <a:r>
              <a:rPr kumimoji="1" lang="fr-FR" sz="2400" b="1" dirty="0" smtClean="0">
                <a:latin typeface="Lucida Grande CE"/>
                <a:cs typeface="Lucida Grande CE"/>
              </a:rPr>
              <a:t>« 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Behavioral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Semantics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for </a:t>
            </a:r>
            <a:r>
              <a:rPr kumimoji="1" lang="fr-FR" sz="2400" b="1" dirty="0" err="1" smtClean="0">
                <a:latin typeface="Lucida Grande CE"/>
                <a:cs typeface="Lucida Grande CE"/>
              </a:rPr>
              <a:t>Distributed</a:t>
            </a:r>
            <a:r>
              <a:rPr kumimoji="1" lang="fr-FR" sz="2400" b="1" dirty="0" smtClean="0">
                <a:latin typeface="Lucida Grande CE"/>
                <a:cs typeface="Lucida Grande CE"/>
              </a:rPr>
              <a:t> Components »,</a:t>
            </a:r>
          </a:p>
          <a:p>
            <a:r>
              <a:rPr kumimoji="1" lang="fr-FR" sz="2400" dirty="0" err="1" smtClean="0">
                <a:latin typeface="Lucida Grande CE"/>
                <a:cs typeface="Lucida Grande CE"/>
              </a:rPr>
              <a:t>Research</a:t>
            </a:r>
            <a:r>
              <a:rPr kumimoji="1" lang="fr-FR" sz="2400" dirty="0" smtClean="0">
                <a:latin typeface="Lucida Grande CE"/>
                <a:cs typeface="Lucida Grande CE"/>
              </a:rPr>
              <a:t> report RR-8167, INRIA, </a:t>
            </a:r>
            <a:r>
              <a:rPr kumimoji="1" lang="fr-FR" sz="2400" dirty="0" err="1" smtClean="0">
                <a:latin typeface="Lucida Grande CE"/>
                <a:cs typeface="Lucida Grande CE"/>
              </a:rPr>
              <a:t>dec</a:t>
            </a:r>
            <a:r>
              <a:rPr kumimoji="1" lang="fr-FR" sz="2400" dirty="0" smtClean="0">
                <a:latin typeface="Lucida Grande CE"/>
                <a:cs typeface="Lucida Grande CE"/>
              </a:rPr>
              <a:t>. 2012.</a:t>
            </a:r>
          </a:p>
        </p:txBody>
      </p:sp>
    </p:spTree>
    <p:extLst>
      <p:ext uri="{BB962C8B-B14F-4D97-AF65-F5344CB8AC3E}">
        <p14:creationId xmlns:p14="http://schemas.microsoft.com/office/powerpoint/2010/main" val="4096657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sz="3200" i="1" dirty="0" smtClean="0"/>
              <a:t>Semantics of State-machines ?</a:t>
            </a:r>
            <a:endParaRPr lang="fr-FR" sz="3200" i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7"/>
            <a:ext cx="7992888" cy="546493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355789" y="5871026"/>
            <a:ext cx="2809875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Beware: VCE-v3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Old syntax !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Espace réservé du numéro de diapositive 5"/>
          <p:cNvSpPr txBox="1">
            <a:spLocks noGrp="1"/>
          </p:cNvSpPr>
          <p:nvPr/>
        </p:nvSpPr>
        <p:spPr bwMode="auto">
          <a:xfrm>
            <a:off x="6536267" y="6248400"/>
            <a:ext cx="189653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defTabSz="762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7483C9E3-D7C0-4B48-9660-AB8BDA97FD1D}" type="slidenum">
              <a:rPr lang="en-US" sz="1400">
                <a:ea typeface="ＭＳ Ｐゴシック" pitchFamily="34" charset="-128"/>
              </a:rPr>
              <a:pPr algn="r"/>
              <a:t>85</a:t>
            </a:fld>
            <a:endParaRPr lang="en-US" sz="1400">
              <a:ea typeface="ＭＳ Ｐゴシック" pitchFamily="34" charset="-128"/>
            </a:endParaRPr>
          </a:p>
        </p:txBody>
      </p:sp>
      <p:sp>
        <p:nvSpPr>
          <p:cNvPr id="9943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6945" y="230189"/>
            <a:ext cx="8651522" cy="784225"/>
          </a:xfrm>
        </p:spPr>
        <p:txBody>
          <a:bodyPr lIns="92075" tIns="46038" rIns="92075" bIns="46038"/>
          <a:lstStyle/>
          <a:p>
            <a:pPr algn="ctr"/>
            <a:r>
              <a:rPr lang="en-US" sz="3200" i="1" dirty="0" smtClean="0">
                <a:solidFill>
                  <a:schemeClr val="tx1"/>
                </a:solidFill>
                <a:latin typeface="Helvetica" pitchFamily="34" charset="0"/>
              </a:rPr>
              <a:t>Basic Processes </a:t>
            </a:r>
            <a:r>
              <a:rPr lang="en-US" sz="3200" i="1" dirty="0">
                <a:solidFill>
                  <a:schemeClr val="tx1"/>
                </a:solidFill>
                <a:latin typeface="Helvetica" pitchFamily="34" charset="0"/>
              </a:rPr>
              <a:t>: parameterized LTSs</a:t>
            </a:r>
            <a:endParaRPr lang="fr-FR" sz="3200" i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527800" y="1651000"/>
            <a:ext cx="2403123" cy="4598988"/>
          </a:xfrm>
        </p:spPr>
        <p:txBody>
          <a:bodyPr lIns="92075" tIns="46038" rIns="92075" bIns="46038"/>
          <a:lstStyle/>
          <a:p>
            <a:pPr marL="285750" indent="-285750" defTabSz="762000"/>
            <a:r>
              <a:rPr lang="en-GB" sz="2000" b="1"/>
              <a:t>Labelled transition systems, with:</a:t>
            </a:r>
          </a:p>
          <a:p>
            <a:pPr marL="285750" indent="-285750" defTabSz="762000">
              <a:buFontTx/>
              <a:buChar char="•"/>
            </a:pPr>
            <a:endParaRPr lang="en-GB" sz="2000" b="1"/>
          </a:p>
          <a:p>
            <a:pPr marL="285750" indent="-285750" defTabSz="762000">
              <a:buFontTx/>
              <a:buChar char="•"/>
            </a:pPr>
            <a:r>
              <a:rPr lang="en-GB" sz="2000" b="1"/>
              <a:t>Value passing</a:t>
            </a:r>
          </a:p>
          <a:p>
            <a:pPr marL="285750" indent="-285750" defTabSz="762000">
              <a:buFontTx/>
              <a:buChar char="•"/>
            </a:pPr>
            <a:r>
              <a:rPr lang="en-GB" sz="2000" b="1"/>
              <a:t>Local variables</a:t>
            </a:r>
          </a:p>
          <a:p>
            <a:pPr marL="285750" indent="-285750" defTabSz="762000">
              <a:buFontTx/>
              <a:buChar char="•"/>
            </a:pPr>
            <a:r>
              <a:rPr lang="en-GB" sz="2000" b="1"/>
              <a:t>Guards….</a:t>
            </a:r>
          </a:p>
          <a:p>
            <a:pPr marL="285750" indent="-285750" defTabSz="762000">
              <a:buFontTx/>
              <a:buChar char="•"/>
            </a:pPr>
            <a:endParaRPr lang="en-GB" sz="2000" b="1"/>
          </a:p>
          <a:p>
            <a:pPr marL="1600200" lvl="3" indent="-228600" defTabSz="762000"/>
            <a:endParaRPr lang="en-GB" sz="2600"/>
          </a:p>
        </p:txBody>
      </p:sp>
      <p:sp>
        <p:nvSpPr>
          <p:cNvPr id="994310" name="Rectangle 4"/>
          <p:cNvSpPr>
            <a:spLocks noChangeArrowheads="1"/>
          </p:cNvSpPr>
          <p:nvPr/>
        </p:nvSpPr>
        <p:spPr bwMode="auto">
          <a:xfrm>
            <a:off x="458612" y="261939"/>
            <a:ext cx="8167511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defTabSz="762000" eaLnBrk="0" hangingPunct="0">
              <a:lnSpc>
                <a:spcPct val="90000"/>
              </a:lnSpc>
            </a:pPr>
            <a:endParaRPr lang="es-ES" sz="3200" b="1">
              <a:solidFill>
                <a:srgbClr val="FAFD00"/>
              </a:solidFill>
              <a:ea typeface="ＭＳ Ｐゴシック" pitchFamily="34" charset="-128"/>
            </a:endParaRPr>
          </a:p>
        </p:txBody>
      </p:sp>
      <p:pic>
        <p:nvPicPr>
          <p:cNvPr id="994420" name="Picture 116" descr="MethodR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5" y="1052736"/>
            <a:ext cx="6265333" cy="530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104566" y="5057889"/>
            <a:ext cx="280987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</a:rPr>
              <a:t>pLTS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g</a:t>
            </a:r>
            <a:r>
              <a:rPr lang="en-US" sz="2000" b="1" dirty="0" smtClean="0">
                <a:solidFill>
                  <a:schemeClr val="bg1"/>
                </a:solidFill>
              </a:rPr>
              <a:t>enerated from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State Machines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28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8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8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8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8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5900" y="173039"/>
            <a:ext cx="8651522" cy="784225"/>
          </a:xfrm>
        </p:spPr>
        <p:txBody>
          <a:bodyPr lIns="92075" tIns="46038" rIns="92075" bIns="46038"/>
          <a:lstStyle/>
          <a:p>
            <a:pPr algn="ctr"/>
            <a:r>
              <a:rPr lang="en-US" sz="3200" i="1" dirty="0" smtClean="0">
                <a:solidFill>
                  <a:schemeClr val="tx1"/>
                </a:solidFill>
                <a:latin typeface="Helvetica" pitchFamily="34" charset="0"/>
              </a:rPr>
              <a:t>Combining processes: </a:t>
            </a:r>
            <a:br>
              <a:rPr lang="en-US" sz="3200" i="1" dirty="0" smtClean="0">
                <a:solidFill>
                  <a:schemeClr val="tx1"/>
                </a:solidFill>
                <a:latin typeface="Helvetica" pitchFamily="34" charset="0"/>
              </a:rPr>
            </a:br>
            <a:r>
              <a:rPr lang="en-US" sz="3200" i="1" dirty="0" smtClean="0">
                <a:solidFill>
                  <a:schemeClr val="tx1"/>
                </a:solidFill>
                <a:latin typeface="Helvetica" pitchFamily="34" charset="0"/>
              </a:rPr>
              <a:t>generalized </a:t>
            </a:r>
            <a:r>
              <a:rPr lang="en-US" sz="3200" i="1" dirty="0">
                <a:solidFill>
                  <a:schemeClr val="tx1"/>
                </a:solidFill>
                <a:latin typeface="Helvetica" pitchFamily="34" charset="0"/>
              </a:rPr>
              <a:t>parallel operator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4019550"/>
            <a:ext cx="8496944" cy="2178050"/>
          </a:xfrm>
        </p:spPr>
        <p:txBody>
          <a:bodyPr lIns="92075" tIns="46038" rIns="92075" bIns="46038"/>
          <a:lstStyle/>
          <a:p>
            <a:pPr marL="5715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BFT-Net :  &lt; Master, Slave_1,…,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Slave_n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 &gt;  k  [1:n]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		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		with </a:t>
            </a:r>
            <a:r>
              <a:rPr lang="en-GB" sz="1800" b="1" dirty="0">
                <a:solidFill>
                  <a:schemeClr val="tx1"/>
                </a:solidFill>
              </a:rPr>
              <a:t>synchronisation vectors</a:t>
            </a:r>
            <a:r>
              <a:rPr lang="en-GB" sz="1800" b="1" dirty="0"/>
              <a:t> :</a:t>
            </a:r>
          </a:p>
          <a:p>
            <a:pPr marL="57150" indent="0">
              <a:spcBef>
                <a:spcPts val="0"/>
              </a:spcBef>
              <a:buNone/>
            </a:pPr>
            <a:endParaRPr lang="en-GB" sz="1800" b="1" dirty="0"/>
          </a:p>
          <a:p>
            <a:pPr marL="57150" indent="0">
              <a:spcBef>
                <a:spcPts val="0"/>
              </a:spcBef>
              <a:buNone/>
            </a:pPr>
            <a:r>
              <a:rPr lang="en-GB" sz="1800" b="1" dirty="0"/>
              <a:t>	</a:t>
            </a: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&lt;?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Write(x),        - , …, - &gt;                                             =&gt; ?Write(x)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&lt;!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Q_Write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f,x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), ?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Q_Write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f,x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) , …, ?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Q_Write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f,x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) &gt;   =&gt; 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Q_Write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f,x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k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	&lt;?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R_Write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f,k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), -  , …, !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R_Write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(f), …, - &gt;                  =&gt; 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R_Write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800" b="1" dirty="0" err="1">
                <a:solidFill>
                  <a:schemeClr val="bg1">
                    <a:lumMod val="50000"/>
                  </a:schemeClr>
                </a:solidFill>
              </a:rPr>
              <a:t>f,k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5654" name="Rectangle 4"/>
          <p:cNvSpPr>
            <a:spLocks noChangeArrowheads="1"/>
          </p:cNvSpPr>
          <p:nvPr/>
        </p:nvSpPr>
        <p:spPr bwMode="auto">
          <a:xfrm>
            <a:off x="550333" y="276226"/>
            <a:ext cx="8167511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defTabSz="762000" eaLnBrk="0" hangingPunct="0">
              <a:lnSpc>
                <a:spcPct val="90000"/>
              </a:lnSpc>
            </a:pPr>
            <a:endParaRPr lang="es-ES" sz="3200" b="1">
              <a:solidFill>
                <a:srgbClr val="FAFD00"/>
              </a:solidFill>
              <a:ea typeface="ＭＳ Ｐゴシック" pitchFamily="34" charset="-128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6167943" y="5517232"/>
            <a:ext cx="280987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EXP format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(product of automata)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generated by VCE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9" y="1214685"/>
            <a:ext cx="7681913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20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fr-FR"/>
              <a:t>Sept. 2011</a:t>
            </a:r>
          </a:p>
        </p:txBody>
      </p:sp>
      <p:sp>
        <p:nvSpPr>
          <p:cNvPr id="58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- </a:t>
            </a:r>
            <a:fld id="{D8D1F58E-30A6-480D-A7DA-BCFB32538B99}" type="slidenum">
              <a:rPr lang="fr-FR"/>
              <a:pPr>
                <a:defRPr/>
              </a:pPr>
              <a:t>87</a:t>
            </a:fld>
            <a:endParaRPr lang="fr-FR"/>
          </a:p>
        </p:txBody>
      </p:sp>
      <p:sp>
        <p:nvSpPr>
          <p:cNvPr id="964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6945" y="230189"/>
            <a:ext cx="8651522" cy="784225"/>
          </a:xfrm>
        </p:spPr>
        <p:txBody>
          <a:bodyPr lIns="92075" tIns="46038" rIns="92075" bIns="46038"/>
          <a:lstStyle/>
          <a:p>
            <a:pPr algn="ctr"/>
            <a:r>
              <a:rPr lang="fr-FR" altLang="fr-FR" sz="3200" i="1">
                <a:solidFill>
                  <a:schemeClr val="tx1"/>
                </a:solidFill>
                <a:latin typeface="Helvetica" pitchFamily="34" charset="0"/>
              </a:rPr>
              <a:t>Building pNet models (3)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6390" y="1268413"/>
            <a:ext cx="2850444" cy="4652962"/>
          </a:xfrm>
        </p:spPr>
        <p:txBody>
          <a:bodyPr lIns="92075" tIns="46038" rIns="92075" bIns="46038"/>
          <a:lstStyle/>
          <a:p>
            <a:pPr marL="285750" indent="-285750" defTabSz="762000">
              <a:lnSpc>
                <a:spcPct val="120000"/>
              </a:lnSpc>
            </a:pPr>
            <a:r>
              <a:rPr lang="en-GB" altLang="fr-FR" sz="2400" b="1" dirty="0">
                <a:solidFill>
                  <a:schemeClr val="tx1"/>
                </a:solidFill>
              </a:rPr>
              <a:t>Proxies for Asynchronous group requests</a:t>
            </a:r>
          </a:p>
          <a:p>
            <a:pPr marL="285750" indent="-285750" defTabSz="762000">
              <a:lnSpc>
                <a:spcPct val="120000"/>
              </a:lnSpc>
            </a:pPr>
            <a:endParaRPr lang="en-GB" altLang="fr-FR" sz="2400" b="1" dirty="0">
              <a:solidFill>
                <a:schemeClr val="tx1"/>
              </a:solidFill>
            </a:endParaRPr>
          </a:p>
          <a:p>
            <a:pPr marL="285750" indent="-285750" defTabSz="762000">
              <a:lnSpc>
                <a:spcPct val="120000"/>
              </a:lnSpc>
            </a:pPr>
            <a:r>
              <a:rPr lang="en-GB" altLang="fr-FR" sz="1600" b="1" dirty="0"/>
              <a:t>manage the return of results, with flexible policies:</a:t>
            </a:r>
          </a:p>
          <a:p>
            <a:pPr marL="285750" indent="-285750" defTabSz="762000">
              <a:lnSpc>
                <a:spcPct val="120000"/>
              </a:lnSpc>
            </a:pPr>
            <a:endParaRPr lang="en-GB" altLang="fr-FR" sz="1600" b="1" dirty="0"/>
          </a:p>
          <a:p>
            <a:pPr marL="285750" indent="-285750" defTabSz="762000">
              <a:lnSpc>
                <a:spcPct val="120000"/>
              </a:lnSpc>
              <a:buFontTx/>
              <a:buChar char="-"/>
            </a:pPr>
            <a:r>
              <a:rPr lang="en-GB" altLang="fr-FR" sz="1600" b="1" dirty="0"/>
              <a:t>Vector of results</a:t>
            </a:r>
          </a:p>
          <a:p>
            <a:pPr marL="285750" indent="-285750" defTabSz="762000">
              <a:lnSpc>
                <a:spcPct val="120000"/>
              </a:lnSpc>
              <a:buFontTx/>
              <a:buChar char="-"/>
            </a:pPr>
            <a:r>
              <a:rPr lang="en-GB" altLang="fr-FR" sz="1600" b="1" dirty="0"/>
              <a:t>First N results</a:t>
            </a:r>
          </a:p>
          <a:p>
            <a:pPr marL="285750" indent="-285750" defTabSz="762000">
              <a:lnSpc>
                <a:spcPct val="120000"/>
              </a:lnSpc>
              <a:buFontTx/>
              <a:buChar char="-"/>
            </a:pPr>
            <a:r>
              <a:rPr lang="en-GB" altLang="fr-FR" sz="1600" b="1" dirty="0"/>
              <a:t>Individual results</a:t>
            </a:r>
          </a:p>
          <a:p>
            <a:pPr marL="285750" indent="-285750" defTabSz="762000"/>
            <a:endParaRPr lang="en-GB" altLang="fr-FR" sz="2000" b="1" dirty="0"/>
          </a:p>
          <a:p>
            <a:pPr marL="285750" indent="-285750" defTabSz="762000"/>
            <a:endParaRPr lang="en-GB" altLang="fr-FR" sz="2000" b="1" dirty="0">
              <a:solidFill>
                <a:schemeClr val="tx1"/>
              </a:solidFill>
            </a:endParaRPr>
          </a:p>
        </p:txBody>
      </p:sp>
      <p:sp>
        <p:nvSpPr>
          <p:cNvPr id="964614" name="Rectangle 4"/>
          <p:cNvSpPr>
            <a:spLocks noChangeArrowheads="1"/>
          </p:cNvSpPr>
          <p:nvPr/>
        </p:nvSpPr>
        <p:spPr bwMode="auto">
          <a:xfrm>
            <a:off x="458612" y="261939"/>
            <a:ext cx="8167511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defTabSz="762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defTabSz="762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s-ES" altLang="fr-FR" sz="3200" b="1">
              <a:solidFill>
                <a:srgbClr val="FAFD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64615" name="Line 5"/>
          <p:cNvSpPr>
            <a:spLocks noChangeShapeType="1"/>
          </p:cNvSpPr>
          <p:nvPr/>
        </p:nvSpPr>
        <p:spPr bwMode="auto">
          <a:xfrm flipH="1" flipV="1">
            <a:off x="7412567" y="2457450"/>
            <a:ext cx="654756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964616" name="Line 6"/>
          <p:cNvSpPr>
            <a:spLocks noChangeShapeType="1"/>
          </p:cNvSpPr>
          <p:nvPr/>
        </p:nvSpPr>
        <p:spPr bwMode="auto">
          <a:xfrm flipV="1">
            <a:off x="5659967" y="4105275"/>
            <a:ext cx="592667" cy="2809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964617" name="Line 7"/>
          <p:cNvSpPr>
            <a:spLocks noChangeShapeType="1"/>
          </p:cNvSpPr>
          <p:nvPr/>
        </p:nvSpPr>
        <p:spPr bwMode="auto">
          <a:xfrm flipH="1" flipV="1">
            <a:off x="5905501" y="3633788"/>
            <a:ext cx="365477" cy="2206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grpSp>
        <p:nvGrpSpPr>
          <p:cNvPr id="964618" name="Group 33"/>
          <p:cNvGrpSpPr>
            <a:grpSpLocks/>
          </p:cNvGrpSpPr>
          <p:nvPr/>
        </p:nvGrpSpPr>
        <p:grpSpPr bwMode="auto">
          <a:xfrm>
            <a:off x="3677356" y="1339851"/>
            <a:ext cx="2246489" cy="2352675"/>
            <a:chOff x="3167" y="965"/>
            <a:chExt cx="1482" cy="1405"/>
          </a:xfrm>
        </p:grpSpPr>
        <p:sp>
          <p:nvSpPr>
            <p:cNvPr id="964619" name="AutoShape 12"/>
            <p:cNvSpPr>
              <a:spLocks noChangeArrowheads="1"/>
            </p:cNvSpPr>
            <p:nvPr/>
          </p:nvSpPr>
          <p:spPr bwMode="auto">
            <a:xfrm>
              <a:off x="3167" y="965"/>
              <a:ext cx="1482" cy="1405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20" name="Text Box 13"/>
            <p:cNvSpPr txBox="1">
              <a:spLocks noChangeArrowheads="1"/>
            </p:cNvSpPr>
            <p:nvPr/>
          </p:nvSpPr>
          <p:spPr bwMode="auto">
            <a:xfrm>
              <a:off x="3204" y="995"/>
              <a:ext cx="1238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Group Proxy [c]</a:t>
              </a:r>
              <a:endPara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</p:grpSp>
      <p:grpSp>
        <p:nvGrpSpPr>
          <p:cNvPr id="964621" name="Group 78"/>
          <p:cNvGrpSpPr>
            <a:grpSpLocks/>
          </p:cNvGrpSpPr>
          <p:nvPr/>
        </p:nvGrpSpPr>
        <p:grpSpPr bwMode="auto">
          <a:xfrm>
            <a:off x="8140701" y="1711326"/>
            <a:ext cx="529166" cy="2752725"/>
            <a:chOff x="5769" y="1078"/>
            <a:chExt cx="375" cy="1734"/>
          </a:xfrm>
        </p:grpSpPr>
        <p:sp>
          <p:nvSpPr>
            <p:cNvPr id="964622" name="AutoShape 15"/>
            <p:cNvSpPr>
              <a:spLocks noChangeArrowheads="1"/>
            </p:cNvSpPr>
            <p:nvPr/>
          </p:nvSpPr>
          <p:spPr bwMode="auto">
            <a:xfrm>
              <a:off x="5805" y="1212"/>
              <a:ext cx="339" cy="16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8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23" name="AutoShape 16"/>
            <p:cNvSpPr>
              <a:spLocks noChangeArrowheads="1"/>
            </p:cNvSpPr>
            <p:nvPr/>
          </p:nvSpPr>
          <p:spPr bwMode="auto">
            <a:xfrm>
              <a:off x="5797" y="1180"/>
              <a:ext cx="339" cy="16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8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24" name="AutoShape 17"/>
            <p:cNvSpPr>
              <a:spLocks noChangeArrowheads="1"/>
            </p:cNvSpPr>
            <p:nvPr/>
          </p:nvSpPr>
          <p:spPr bwMode="auto">
            <a:xfrm>
              <a:off x="5789" y="1149"/>
              <a:ext cx="339" cy="16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8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25" name="AutoShape 18"/>
            <p:cNvSpPr>
              <a:spLocks noChangeArrowheads="1"/>
            </p:cNvSpPr>
            <p:nvPr/>
          </p:nvSpPr>
          <p:spPr bwMode="auto">
            <a:xfrm>
              <a:off x="5779" y="1116"/>
              <a:ext cx="339" cy="16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8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26" name="AutoShape 19"/>
            <p:cNvSpPr>
              <a:spLocks noChangeArrowheads="1"/>
            </p:cNvSpPr>
            <p:nvPr/>
          </p:nvSpPr>
          <p:spPr bwMode="auto">
            <a:xfrm>
              <a:off x="5769" y="1078"/>
              <a:ext cx="339" cy="16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8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</p:grpSp>
      <p:grpSp>
        <p:nvGrpSpPr>
          <p:cNvPr id="964627" name="Group 21"/>
          <p:cNvGrpSpPr>
            <a:grpSpLocks/>
          </p:cNvGrpSpPr>
          <p:nvPr/>
        </p:nvGrpSpPr>
        <p:grpSpPr bwMode="auto">
          <a:xfrm>
            <a:off x="6055078" y="3768725"/>
            <a:ext cx="1474611" cy="534988"/>
            <a:chOff x="3306" y="1203"/>
            <a:chExt cx="1045" cy="261"/>
          </a:xfrm>
        </p:grpSpPr>
        <p:sp>
          <p:nvSpPr>
            <p:cNvPr id="964628" name="Oval 22"/>
            <p:cNvSpPr>
              <a:spLocks noChangeArrowheads="1"/>
            </p:cNvSpPr>
            <p:nvPr/>
          </p:nvSpPr>
          <p:spPr bwMode="auto">
            <a:xfrm>
              <a:off x="3429" y="1203"/>
              <a:ext cx="768" cy="261"/>
            </a:xfrm>
            <a:prstGeom prst="ellipse">
              <a:avLst/>
            </a:prstGeom>
            <a:noFill/>
            <a:ln w="158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29" name="Text Box 23"/>
            <p:cNvSpPr txBox="1">
              <a:spLocks noChangeArrowheads="1"/>
            </p:cNvSpPr>
            <p:nvPr/>
          </p:nvSpPr>
          <p:spPr bwMode="auto">
            <a:xfrm>
              <a:off x="3306" y="1203"/>
              <a:ext cx="104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BC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Q_m(d)</a:t>
              </a:r>
              <a:endPara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</p:grpSp>
      <p:grpSp>
        <p:nvGrpSpPr>
          <p:cNvPr id="964630" name="Group 24"/>
          <p:cNvGrpSpPr>
            <a:grpSpLocks/>
          </p:cNvGrpSpPr>
          <p:nvPr/>
        </p:nvGrpSpPr>
        <p:grpSpPr bwMode="auto">
          <a:xfrm>
            <a:off x="6112934" y="2190750"/>
            <a:ext cx="1460500" cy="552450"/>
            <a:chOff x="3306" y="1203"/>
            <a:chExt cx="1045" cy="261"/>
          </a:xfrm>
        </p:grpSpPr>
        <p:sp>
          <p:nvSpPr>
            <p:cNvPr id="964631" name="Oval 25"/>
            <p:cNvSpPr>
              <a:spLocks noChangeArrowheads="1"/>
            </p:cNvSpPr>
            <p:nvPr/>
          </p:nvSpPr>
          <p:spPr bwMode="auto">
            <a:xfrm>
              <a:off x="3429" y="1203"/>
              <a:ext cx="768" cy="261"/>
            </a:xfrm>
            <a:prstGeom prst="ellipse">
              <a:avLst/>
            </a:prstGeom>
            <a:noFill/>
            <a:ln w="158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32" name="Text Box 26"/>
            <p:cNvSpPr txBox="1">
              <a:spLocks noChangeArrowheads="1"/>
            </p:cNvSpPr>
            <p:nvPr/>
          </p:nvSpPr>
          <p:spPr bwMode="auto">
            <a:xfrm>
              <a:off x="3306" y="1203"/>
              <a:ext cx="10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CO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R_m(v)</a:t>
              </a:r>
              <a:endPara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</p:grpSp>
      <p:sp>
        <p:nvSpPr>
          <p:cNvPr id="964633" name="Line 27"/>
          <p:cNvSpPr>
            <a:spLocks noChangeShapeType="1"/>
          </p:cNvSpPr>
          <p:nvPr/>
        </p:nvSpPr>
        <p:spPr bwMode="auto">
          <a:xfrm flipH="1">
            <a:off x="4900789" y="3790951"/>
            <a:ext cx="0" cy="4476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964634" name="Text Box 29"/>
          <p:cNvSpPr txBox="1">
            <a:spLocks noChangeArrowheads="1"/>
          </p:cNvSpPr>
          <p:nvPr/>
        </p:nvSpPr>
        <p:spPr bwMode="auto">
          <a:xfrm>
            <a:off x="7474656" y="2065339"/>
            <a:ext cx="570089" cy="42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fr-FR" altLang="fr-FR" sz="1200" b="1">
                <a:latin typeface="Courier New" pitchFamily="49" charset="0"/>
                <a:ea typeface="ＭＳ Ｐゴシック" pitchFamily="34" charset="-128"/>
              </a:rPr>
              <a:t>i </a:t>
            </a:r>
            <a:r>
              <a:rPr lang="fr-FR" altLang="fr-FR" sz="1200" b="1">
                <a:latin typeface="Cambria Math" pitchFamily="18" charset="0"/>
                <a:ea typeface="ＭＳ Ｐゴシック" pitchFamily="34" charset="-128"/>
              </a:rPr>
              <a:t>∈  </a:t>
            </a:r>
            <a:r>
              <a:rPr lang="fr-FR" altLang="fr-FR" sz="1200" b="1" i="1">
                <a:latin typeface="Cambria Math" pitchFamily="18" charset="0"/>
                <a:ea typeface="ＭＳ Ｐゴシック" pitchFamily="34" charset="-128"/>
              </a:rPr>
              <a:t>D</a:t>
            </a:r>
          </a:p>
        </p:txBody>
      </p:sp>
      <p:grpSp>
        <p:nvGrpSpPr>
          <p:cNvPr id="964635" name="Group 34"/>
          <p:cNvGrpSpPr>
            <a:grpSpLocks/>
          </p:cNvGrpSpPr>
          <p:nvPr/>
        </p:nvGrpSpPr>
        <p:grpSpPr bwMode="auto">
          <a:xfrm>
            <a:off x="7325078" y="3698875"/>
            <a:ext cx="867833" cy="425450"/>
            <a:chOff x="5191" y="2330"/>
            <a:chExt cx="615" cy="268"/>
          </a:xfrm>
        </p:grpSpPr>
        <p:sp>
          <p:nvSpPr>
            <p:cNvPr id="964636" name="Line 8"/>
            <p:cNvSpPr>
              <a:spLocks noChangeShapeType="1"/>
            </p:cNvSpPr>
            <p:nvPr/>
          </p:nvSpPr>
          <p:spPr bwMode="auto">
            <a:xfrm>
              <a:off x="5191" y="2489"/>
              <a:ext cx="565" cy="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fr-FR"/>
            </a:p>
          </p:txBody>
        </p:sp>
        <p:sp>
          <p:nvSpPr>
            <p:cNvPr id="964637" name="Text Box 28"/>
            <p:cNvSpPr txBox="1">
              <a:spLocks noChangeArrowheads="1"/>
            </p:cNvSpPr>
            <p:nvPr/>
          </p:nvSpPr>
          <p:spPr bwMode="auto">
            <a:xfrm>
              <a:off x="5402" y="2330"/>
              <a:ext cx="40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fr-FR" altLang="fr-FR" sz="1200" b="1">
                  <a:latin typeface="Courier New" pitchFamily="49" charset="0"/>
                  <a:ea typeface="ＭＳ Ｐゴシック" pitchFamily="34" charset="-128"/>
                </a:rPr>
                <a:t>i </a:t>
              </a:r>
              <a:r>
                <a:rPr lang="fr-FR" altLang="fr-FR" sz="1200" b="1">
                  <a:latin typeface="Cambria Math" pitchFamily="18" charset="0"/>
                  <a:ea typeface="ＭＳ Ｐゴシック" pitchFamily="34" charset="-128"/>
                </a:rPr>
                <a:t>∈  </a:t>
              </a:r>
              <a:r>
                <a:rPr lang="fr-FR" altLang="fr-FR" sz="1200" b="1" i="1">
                  <a:latin typeface="Cambria Math" pitchFamily="18" charset="0"/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964638" name="Line 30"/>
            <p:cNvSpPr>
              <a:spLocks noChangeShapeType="1"/>
            </p:cNvSpPr>
            <p:nvPr/>
          </p:nvSpPr>
          <p:spPr bwMode="auto">
            <a:xfrm>
              <a:off x="5416" y="2436"/>
              <a:ext cx="44" cy="10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fr-FR"/>
            </a:p>
          </p:txBody>
        </p:sp>
      </p:grpSp>
      <p:sp>
        <p:nvSpPr>
          <p:cNvPr id="964639" name="Line 31"/>
          <p:cNvSpPr>
            <a:spLocks noChangeShapeType="1"/>
          </p:cNvSpPr>
          <p:nvPr/>
        </p:nvSpPr>
        <p:spPr bwMode="auto">
          <a:xfrm>
            <a:off x="7717367" y="2373313"/>
            <a:ext cx="62089" cy="1714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964640" name="Line 36"/>
          <p:cNvSpPr>
            <a:spLocks noChangeShapeType="1"/>
          </p:cNvSpPr>
          <p:nvPr/>
        </p:nvSpPr>
        <p:spPr bwMode="auto">
          <a:xfrm flipH="1">
            <a:off x="5942189" y="2484438"/>
            <a:ext cx="304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grpSp>
        <p:nvGrpSpPr>
          <p:cNvPr id="964641" name="Group 74"/>
          <p:cNvGrpSpPr>
            <a:grpSpLocks/>
          </p:cNvGrpSpPr>
          <p:nvPr/>
        </p:nvGrpSpPr>
        <p:grpSpPr bwMode="auto">
          <a:xfrm>
            <a:off x="4195234" y="4294188"/>
            <a:ext cx="1653822" cy="1676400"/>
            <a:chOff x="2973" y="2705"/>
            <a:chExt cx="1172" cy="1056"/>
          </a:xfrm>
        </p:grpSpPr>
        <p:sp>
          <p:nvSpPr>
            <p:cNvPr id="964642" name="AutoShape 10"/>
            <p:cNvSpPr>
              <a:spLocks noChangeArrowheads="1"/>
            </p:cNvSpPr>
            <p:nvPr/>
          </p:nvSpPr>
          <p:spPr bwMode="auto">
            <a:xfrm>
              <a:off x="2992" y="2705"/>
              <a:ext cx="993" cy="1056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43" name="Text Box 11"/>
            <p:cNvSpPr txBox="1">
              <a:spLocks noChangeArrowheads="1"/>
            </p:cNvSpPr>
            <p:nvPr/>
          </p:nvSpPr>
          <p:spPr bwMode="auto">
            <a:xfrm>
              <a:off x="2973" y="2705"/>
              <a:ext cx="531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Body</a:t>
              </a:r>
              <a:endPara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44" name="Freeform 37"/>
            <p:cNvSpPr>
              <a:spLocks/>
            </p:cNvSpPr>
            <p:nvPr/>
          </p:nvSpPr>
          <p:spPr bwMode="auto">
            <a:xfrm>
              <a:off x="3169" y="2926"/>
              <a:ext cx="169" cy="248"/>
            </a:xfrm>
            <a:custGeom>
              <a:avLst/>
              <a:gdLst>
                <a:gd name="T0" fmla="*/ 8 w 169"/>
                <a:gd name="T1" fmla="*/ 0 h 248"/>
                <a:gd name="T2" fmla="*/ 168 w 169"/>
                <a:gd name="T3" fmla="*/ 124 h 248"/>
                <a:gd name="T4" fmla="*/ 0 w 169"/>
                <a:gd name="T5" fmla="*/ 248 h 248"/>
                <a:gd name="T6" fmla="*/ 0 60000 65536"/>
                <a:gd name="T7" fmla="*/ 0 60000 65536"/>
                <a:gd name="T8" fmla="*/ 0 60000 65536"/>
                <a:gd name="T9" fmla="*/ 0 w 169"/>
                <a:gd name="T10" fmla="*/ 0 h 248"/>
                <a:gd name="T11" fmla="*/ 169 w 169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" h="248">
                  <a:moveTo>
                    <a:pt x="8" y="0"/>
                  </a:moveTo>
                  <a:cubicBezTo>
                    <a:pt x="35" y="20"/>
                    <a:pt x="169" y="83"/>
                    <a:pt x="168" y="124"/>
                  </a:cubicBezTo>
                  <a:cubicBezTo>
                    <a:pt x="167" y="165"/>
                    <a:pt x="35" y="222"/>
                    <a:pt x="0" y="248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45" name="Text Box 38"/>
            <p:cNvSpPr txBox="1">
              <a:spLocks noChangeArrowheads="1"/>
            </p:cNvSpPr>
            <p:nvPr/>
          </p:nvSpPr>
          <p:spPr bwMode="auto">
            <a:xfrm>
              <a:off x="3317" y="3002"/>
              <a:ext cx="648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fr-FR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!Q_m(d)</a:t>
              </a:r>
            </a:p>
          </p:txBody>
        </p:sp>
        <p:sp>
          <p:nvSpPr>
            <p:cNvPr id="964646" name="Freeform 39"/>
            <p:cNvSpPr>
              <a:spLocks/>
            </p:cNvSpPr>
            <p:nvPr/>
          </p:nvSpPr>
          <p:spPr bwMode="auto">
            <a:xfrm>
              <a:off x="3177" y="3398"/>
              <a:ext cx="169" cy="248"/>
            </a:xfrm>
            <a:custGeom>
              <a:avLst/>
              <a:gdLst>
                <a:gd name="T0" fmla="*/ 8 w 169"/>
                <a:gd name="T1" fmla="*/ 0 h 248"/>
                <a:gd name="T2" fmla="*/ 168 w 169"/>
                <a:gd name="T3" fmla="*/ 124 h 248"/>
                <a:gd name="T4" fmla="*/ 0 w 169"/>
                <a:gd name="T5" fmla="*/ 248 h 248"/>
                <a:gd name="T6" fmla="*/ 0 60000 65536"/>
                <a:gd name="T7" fmla="*/ 0 60000 65536"/>
                <a:gd name="T8" fmla="*/ 0 60000 65536"/>
                <a:gd name="T9" fmla="*/ 0 w 169"/>
                <a:gd name="T10" fmla="*/ 0 h 248"/>
                <a:gd name="T11" fmla="*/ 169 w 169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" h="248">
                  <a:moveTo>
                    <a:pt x="8" y="0"/>
                  </a:moveTo>
                  <a:cubicBezTo>
                    <a:pt x="35" y="20"/>
                    <a:pt x="169" y="83"/>
                    <a:pt x="168" y="124"/>
                  </a:cubicBezTo>
                  <a:cubicBezTo>
                    <a:pt x="167" y="165"/>
                    <a:pt x="35" y="222"/>
                    <a:pt x="0" y="248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47" name="Freeform 40"/>
            <p:cNvSpPr>
              <a:spLocks/>
            </p:cNvSpPr>
            <p:nvPr/>
          </p:nvSpPr>
          <p:spPr bwMode="auto">
            <a:xfrm>
              <a:off x="3185" y="3202"/>
              <a:ext cx="169" cy="172"/>
            </a:xfrm>
            <a:custGeom>
              <a:avLst/>
              <a:gdLst>
                <a:gd name="T0" fmla="*/ 8 w 169"/>
                <a:gd name="T1" fmla="*/ 0 h 248"/>
                <a:gd name="T2" fmla="*/ 168 w 169"/>
                <a:gd name="T3" fmla="*/ 124 h 248"/>
                <a:gd name="T4" fmla="*/ 0 w 169"/>
                <a:gd name="T5" fmla="*/ 248 h 248"/>
                <a:gd name="T6" fmla="*/ 0 60000 65536"/>
                <a:gd name="T7" fmla="*/ 0 60000 65536"/>
                <a:gd name="T8" fmla="*/ 0 60000 65536"/>
                <a:gd name="T9" fmla="*/ 0 w 169"/>
                <a:gd name="T10" fmla="*/ 0 h 248"/>
                <a:gd name="T11" fmla="*/ 169 w 169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" h="248">
                  <a:moveTo>
                    <a:pt x="8" y="0"/>
                  </a:moveTo>
                  <a:cubicBezTo>
                    <a:pt x="35" y="20"/>
                    <a:pt x="169" y="83"/>
                    <a:pt x="168" y="124"/>
                  </a:cubicBezTo>
                  <a:cubicBezTo>
                    <a:pt x="167" y="165"/>
                    <a:pt x="35" y="222"/>
                    <a:pt x="0" y="248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endParaRPr lang="en-GB" altLang="fr-FR" sz="30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endParaRPr>
            </a:p>
          </p:txBody>
        </p:sp>
        <p:sp>
          <p:nvSpPr>
            <p:cNvPr id="964648" name="Text Box 41"/>
            <p:cNvSpPr txBox="1">
              <a:spLocks noChangeArrowheads="1"/>
            </p:cNvSpPr>
            <p:nvPr/>
          </p:nvSpPr>
          <p:spPr bwMode="auto">
            <a:xfrm>
              <a:off x="3321" y="3442"/>
              <a:ext cx="82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fr-FR" altLang="fr-FR" sz="14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?get_m(x)</a:t>
              </a:r>
            </a:p>
          </p:txBody>
        </p:sp>
        <p:sp>
          <p:nvSpPr>
            <p:cNvPr id="964649" name="Line 42"/>
            <p:cNvSpPr>
              <a:spLocks noChangeShapeType="1"/>
            </p:cNvSpPr>
            <p:nvPr/>
          </p:nvSpPr>
          <p:spPr bwMode="auto">
            <a:xfrm>
              <a:off x="3861" y="3474"/>
              <a:ext cx="8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fr-FR"/>
            </a:p>
          </p:txBody>
        </p:sp>
        <p:sp>
          <p:nvSpPr>
            <p:cNvPr id="964650" name="Text Box 43"/>
            <p:cNvSpPr txBox="1">
              <a:spLocks noChangeArrowheads="1"/>
            </p:cNvSpPr>
            <p:nvPr/>
          </p:nvSpPr>
          <p:spPr bwMode="auto">
            <a:xfrm>
              <a:off x="3237" y="2898"/>
              <a:ext cx="2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fr-FR" altLang="fr-FR" sz="1000" b="1">
                  <a:solidFill>
                    <a:schemeClr val="tx2"/>
                  </a:solidFill>
                  <a:latin typeface="Courier New" pitchFamily="49" charset="0"/>
                  <a:ea typeface="ＭＳ Ｐゴシック" pitchFamily="34" charset="-128"/>
                </a:rPr>
                <a:t>[c]</a:t>
              </a:r>
            </a:p>
          </p:txBody>
        </p:sp>
      </p:grpSp>
      <p:sp>
        <p:nvSpPr>
          <p:cNvPr id="964651" name="AutoShape 45"/>
          <p:cNvSpPr>
            <a:spLocks noChangeArrowheads="1"/>
          </p:cNvSpPr>
          <p:nvPr/>
        </p:nvSpPr>
        <p:spPr bwMode="auto">
          <a:xfrm>
            <a:off x="4700412" y="2544764"/>
            <a:ext cx="108655" cy="122237"/>
          </a:xfrm>
          <a:prstGeom prst="flowChartConnector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en-GB" altLang="fr-FR" sz="3000" b="1">
              <a:solidFill>
                <a:schemeClr val="tx2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964652" name="Freeform 46"/>
          <p:cNvSpPr>
            <a:spLocks/>
          </p:cNvSpPr>
          <p:nvPr/>
        </p:nvSpPr>
        <p:spPr bwMode="auto">
          <a:xfrm>
            <a:off x="4164190" y="2498725"/>
            <a:ext cx="509411" cy="350838"/>
          </a:xfrm>
          <a:custGeom>
            <a:avLst/>
            <a:gdLst>
              <a:gd name="T0" fmla="*/ 429 w 448"/>
              <a:gd name="T1" fmla="*/ 68 h 259"/>
              <a:gd name="T2" fmla="*/ 64 w 448"/>
              <a:gd name="T3" fmla="*/ 29 h 259"/>
              <a:gd name="T4" fmla="*/ 64 w 448"/>
              <a:gd name="T5" fmla="*/ 240 h 259"/>
              <a:gd name="T6" fmla="*/ 448 w 448"/>
              <a:gd name="T7" fmla="*/ 144 h 259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259"/>
              <a:gd name="T14" fmla="*/ 448 w 448"/>
              <a:gd name="T15" fmla="*/ 259 h 2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259">
                <a:moveTo>
                  <a:pt x="429" y="68"/>
                </a:moveTo>
                <a:cubicBezTo>
                  <a:pt x="277" y="34"/>
                  <a:pt x="125" y="0"/>
                  <a:pt x="64" y="29"/>
                </a:cubicBezTo>
                <a:cubicBezTo>
                  <a:pt x="3" y="58"/>
                  <a:pt x="0" y="221"/>
                  <a:pt x="64" y="240"/>
                </a:cubicBezTo>
                <a:cubicBezTo>
                  <a:pt x="128" y="259"/>
                  <a:pt x="384" y="160"/>
                  <a:pt x="448" y="144"/>
                </a:cubicBez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en-GB" altLang="fr-FR" sz="3000" b="1">
              <a:solidFill>
                <a:schemeClr val="tx2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964653" name="AutoShape 49"/>
          <p:cNvSpPr>
            <a:spLocks noChangeArrowheads="1"/>
          </p:cNvSpPr>
          <p:nvPr/>
        </p:nvSpPr>
        <p:spPr bwMode="auto">
          <a:xfrm>
            <a:off x="4689123" y="1846264"/>
            <a:ext cx="108655" cy="122237"/>
          </a:xfrm>
          <a:prstGeom prst="flowChartConnector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en-GB" altLang="fr-FR" sz="3000" b="1">
              <a:solidFill>
                <a:schemeClr val="tx2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964654" name="Freeform 50"/>
          <p:cNvSpPr>
            <a:spLocks/>
          </p:cNvSpPr>
          <p:nvPr/>
        </p:nvSpPr>
        <p:spPr bwMode="auto">
          <a:xfrm>
            <a:off x="4504267" y="2743201"/>
            <a:ext cx="269523" cy="511175"/>
          </a:xfrm>
          <a:custGeom>
            <a:avLst/>
            <a:gdLst>
              <a:gd name="T0" fmla="*/ 197 w 268"/>
              <a:gd name="T1" fmla="*/ 0 h 389"/>
              <a:gd name="T2" fmla="*/ 5 w 268"/>
              <a:gd name="T3" fmla="*/ 278 h 389"/>
              <a:gd name="T4" fmla="*/ 226 w 268"/>
              <a:gd name="T5" fmla="*/ 346 h 389"/>
              <a:gd name="T6" fmla="*/ 255 w 268"/>
              <a:gd name="T7" fmla="*/ 19 h 389"/>
              <a:gd name="T8" fmla="*/ 0 60000 65536"/>
              <a:gd name="T9" fmla="*/ 0 60000 65536"/>
              <a:gd name="T10" fmla="*/ 0 60000 65536"/>
              <a:gd name="T11" fmla="*/ 0 60000 65536"/>
              <a:gd name="T12" fmla="*/ 0 w 268"/>
              <a:gd name="T13" fmla="*/ 0 h 389"/>
              <a:gd name="T14" fmla="*/ 268 w 268"/>
              <a:gd name="T15" fmla="*/ 389 h 3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" h="389">
                <a:moveTo>
                  <a:pt x="197" y="0"/>
                </a:moveTo>
                <a:cubicBezTo>
                  <a:pt x="98" y="110"/>
                  <a:pt x="0" y="220"/>
                  <a:pt x="5" y="278"/>
                </a:cubicBezTo>
                <a:cubicBezTo>
                  <a:pt x="10" y="336"/>
                  <a:pt x="184" y="389"/>
                  <a:pt x="226" y="346"/>
                </a:cubicBezTo>
                <a:cubicBezTo>
                  <a:pt x="268" y="303"/>
                  <a:pt x="261" y="161"/>
                  <a:pt x="255" y="19"/>
                </a:cubicBez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en-GB" altLang="fr-FR" sz="3000" b="1">
              <a:solidFill>
                <a:schemeClr val="tx2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964655" name="Freeform 51"/>
          <p:cNvSpPr>
            <a:spLocks/>
          </p:cNvSpPr>
          <p:nvPr/>
        </p:nvSpPr>
        <p:spPr bwMode="auto">
          <a:xfrm>
            <a:off x="4849990" y="2636838"/>
            <a:ext cx="392289" cy="546100"/>
          </a:xfrm>
          <a:custGeom>
            <a:avLst/>
            <a:gdLst>
              <a:gd name="T0" fmla="*/ 0 w 384"/>
              <a:gd name="T1" fmla="*/ 48 h 363"/>
              <a:gd name="T2" fmla="*/ 163 w 384"/>
              <a:gd name="T3" fmla="*/ 336 h 363"/>
              <a:gd name="T4" fmla="*/ 365 w 384"/>
              <a:gd name="T5" fmla="*/ 211 h 363"/>
              <a:gd name="T6" fmla="*/ 48 w 384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384"/>
              <a:gd name="T13" fmla="*/ 0 h 363"/>
              <a:gd name="T14" fmla="*/ 384 w 384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4" h="363">
                <a:moveTo>
                  <a:pt x="0" y="48"/>
                </a:moveTo>
                <a:cubicBezTo>
                  <a:pt x="51" y="178"/>
                  <a:pt x="102" y="309"/>
                  <a:pt x="163" y="336"/>
                </a:cubicBezTo>
                <a:cubicBezTo>
                  <a:pt x="224" y="363"/>
                  <a:pt x="384" y="267"/>
                  <a:pt x="365" y="211"/>
                </a:cubicBezTo>
                <a:cubicBezTo>
                  <a:pt x="346" y="155"/>
                  <a:pt x="197" y="77"/>
                  <a:pt x="48" y="0"/>
                </a:cubicBez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en-GB" altLang="fr-FR" sz="3000" b="1">
              <a:solidFill>
                <a:schemeClr val="tx2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964656" name="Freeform 52"/>
          <p:cNvSpPr>
            <a:spLocks/>
          </p:cNvSpPr>
          <p:nvPr/>
        </p:nvSpPr>
        <p:spPr bwMode="auto">
          <a:xfrm>
            <a:off x="4741333" y="1965326"/>
            <a:ext cx="1412" cy="519113"/>
          </a:xfrm>
          <a:custGeom>
            <a:avLst/>
            <a:gdLst>
              <a:gd name="T0" fmla="*/ 0 w 1"/>
              <a:gd name="T1" fmla="*/ 0 h 327"/>
              <a:gd name="T2" fmla="*/ 0 w 1"/>
              <a:gd name="T3" fmla="*/ 327 h 327"/>
              <a:gd name="T4" fmla="*/ 0 60000 65536"/>
              <a:gd name="T5" fmla="*/ 0 60000 65536"/>
              <a:gd name="T6" fmla="*/ 0 w 1"/>
              <a:gd name="T7" fmla="*/ 0 h 327"/>
              <a:gd name="T8" fmla="*/ 1 w 1"/>
              <a:gd name="T9" fmla="*/ 327 h 32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27">
                <a:moveTo>
                  <a:pt x="0" y="0"/>
                </a:moveTo>
                <a:cubicBezTo>
                  <a:pt x="0" y="0"/>
                  <a:pt x="0" y="163"/>
                  <a:pt x="0" y="327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en-GB" altLang="fr-FR" sz="3000" b="1">
              <a:solidFill>
                <a:schemeClr val="tx2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964657" name="Text Box 67"/>
          <p:cNvSpPr txBox="1">
            <a:spLocks noChangeArrowheads="1"/>
          </p:cNvSpPr>
          <p:nvPr/>
        </p:nvSpPr>
        <p:spPr bwMode="auto">
          <a:xfrm>
            <a:off x="3606800" y="2849563"/>
            <a:ext cx="1327856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rPr>
              <a:t>!get_m(x)</a:t>
            </a:r>
          </a:p>
        </p:txBody>
      </p:sp>
      <p:sp>
        <p:nvSpPr>
          <p:cNvPr id="964658" name="Text Box 70"/>
          <p:cNvSpPr txBox="1">
            <a:spLocks noChangeArrowheads="1"/>
          </p:cNvSpPr>
          <p:nvPr/>
        </p:nvSpPr>
        <p:spPr bwMode="auto">
          <a:xfrm>
            <a:off x="5119511" y="2692401"/>
            <a:ext cx="914400" cy="48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rPr>
              <a:t>?R_m(x)</a:t>
            </a:r>
          </a:p>
        </p:txBody>
      </p:sp>
      <p:sp>
        <p:nvSpPr>
          <p:cNvPr id="964659" name="Text Box 73"/>
          <p:cNvSpPr txBox="1">
            <a:spLocks noChangeArrowheads="1"/>
          </p:cNvSpPr>
          <p:nvPr/>
        </p:nvSpPr>
        <p:spPr bwMode="auto">
          <a:xfrm>
            <a:off x="4727222" y="1933576"/>
            <a:ext cx="914400" cy="48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rPr>
              <a:t>?Q_m(d)</a:t>
            </a:r>
          </a:p>
        </p:txBody>
      </p:sp>
      <p:sp>
        <p:nvSpPr>
          <p:cNvPr id="964660" name="Line 75"/>
          <p:cNvSpPr>
            <a:spLocks noChangeShapeType="1"/>
          </p:cNvSpPr>
          <p:nvPr/>
        </p:nvSpPr>
        <p:spPr bwMode="auto">
          <a:xfrm>
            <a:off x="4340578" y="2886075"/>
            <a:ext cx="129822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964661" name="Text Box 76"/>
          <p:cNvSpPr txBox="1">
            <a:spLocks noChangeArrowheads="1"/>
          </p:cNvSpPr>
          <p:nvPr/>
        </p:nvSpPr>
        <p:spPr bwMode="auto">
          <a:xfrm>
            <a:off x="4099279" y="3284538"/>
            <a:ext cx="1327855" cy="48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rPr>
              <a:t>!get_m(i,x)</a:t>
            </a:r>
          </a:p>
        </p:txBody>
      </p:sp>
      <p:sp>
        <p:nvSpPr>
          <p:cNvPr id="964662" name="Line 77"/>
          <p:cNvSpPr>
            <a:spLocks noChangeShapeType="1"/>
          </p:cNvSpPr>
          <p:nvPr/>
        </p:nvSpPr>
        <p:spPr bwMode="auto">
          <a:xfrm flipH="1">
            <a:off x="5003800" y="3792539"/>
            <a:ext cx="0" cy="4476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fr-FR"/>
          </a:p>
        </p:txBody>
      </p:sp>
      <p:sp>
        <p:nvSpPr>
          <p:cNvPr id="964663" name="AutoShape 55"/>
          <p:cNvSpPr>
            <a:spLocks noChangeArrowheads="1"/>
          </p:cNvSpPr>
          <p:nvPr/>
        </p:nvSpPr>
        <p:spPr bwMode="auto">
          <a:xfrm>
            <a:off x="3064934" y="1247775"/>
            <a:ext cx="3166533" cy="47894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fr-FR"/>
          </a:p>
        </p:txBody>
      </p:sp>
      <p:sp>
        <p:nvSpPr>
          <p:cNvPr id="964664" name="Text Box 76"/>
          <p:cNvSpPr txBox="1">
            <a:spLocks noChangeArrowheads="1"/>
          </p:cNvSpPr>
          <p:nvPr/>
        </p:nvSpPr>
        <p:spPr bwMode="auto">
          <a:xfrm>
            <a:off x="3095978" y="2246313"/>
            <a:ext cx="1487311" cy="48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fr-FR" altLang="fr-FR" sz="1400" b="1">
                <a:solidFill>
                  <a:schemeClr val="tx2"/>
                </a:solidFill>
                <a:latin typeface="Courier New" pitchFamily="49" charset="0"/>
                <a:ea typeface="ＭＳ Ｐゴシック" pitchFamily="34" charset="-128"/>
              </a:rPr>
              <a:t>!waitN_m(n,x)</a:t>
            </a:r>
          </a:p>
        </p:txBody>
      </p:sp>
      <p:sp>
        <p:nvSpPr>
          <p:cNvPr id="964665" name="Text Box 57"/>
          <p:cNvSpPr txBox="1">
            <a:spLocks noChangeArrowheads="1"/>
          </p:cNvSpPr>
          <p:nvPr/>
        </p:nvSpPr>
        <p:spPr bwMode="auto">
          <a:xfrm>
            <a:off x="6611057" y="4324351"/>
            <a:ext cx="143368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800" b="1" dirty="0">
                <a:solidFill>
                  <a:srgbClr val="010E8D"/>
                </a:solidFill>
                <a:latin typeface="Arial" pitchFamily="34" charset="0"/>
              </a:rPr>
              <a:t>Broadcast</a:t>
            </a:r>
          </a:p>
        </p:txBody>
      </p:sp>
      <p:sp>
        <p:nvSpPr>
          <p:cNvPr id="964666" name="Text Box 58"/>
          <p:cNvSpPr txBox="1">
            <a:spLocks noChangeArrowheads="1"/>
          </p:cNvSpPr>
          <p:nvPr/>
        </p:nvSpPr>
        <p:spPr bwMode="auto">
          <a:xfrm>
            <a:off x="6550378" y="2725738"/>
            <a:ext cx="1243189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800" b="1">
                <a:solidFill>
                  <a:srgbClr val="010E8D"/>
                </a:solidFill>
                <a:latin typeface="Arial" pitchFamily="34" charset="0"/>
              </a:rPr>
              <a:t>Collate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167943" y="5517232"/>
            <a:ext cx="2809875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Middleware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(proxies, body, queues)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generated by VCE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77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1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1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30767" y="474664"/>
            <a:ext cx="7540978" cy="820737"/>
          </a:xfrm>
        </p:spPr>
        <p:txBody>
          <a:bodyPr/>
          <a:lstStyle/>
          <a:p>
            <a:pPr algn="ctr"/>
            <a:r>
              <a:rPr lang="fr-FR" sz="3900" i="1" dirty="0" err="1" smtClean="0">
                <a:solidFill>
                  <a:schemeClr val="tx1"/>
                </a:solidFill>
                <a:latin typeface="Helvetica" pitchFamily="34" charset="0"/>
              </a:rPr>
              <a:t>VerCors</a:t>
            </a:r>
            <a:r>
              <a:rPr lang="fr-FR" sz="3900" i="1" dirty="0" smtClean="0">
                <a:solidFill>
                  <a:schemeClr val="tx1"/>
                </a:solidFill>
                <a:latin typeface="Helvetica" pitchFamily="34" charset="0"/>
              </a:rPr>
              <a:t>: </a:t>
            </a:r>
            <a:r>
              <a:rPr lang="fr-FR" sz="3900" i="1" dirty="0" err="1" smtClean="0">
                <a:solidFill>
                  <a:schemeClr val="tx1"/>
                </a:solidFill>
                <a:latin typeface="Helvetica" pitchFamily="34" charset="0"/>
              </a:rPr>
              <a:t>Verification</a:t>
            </a:r>
            <a:r>
              <a:rPr lang="fr-FR" sz="3900" i="1" dirty="0" smtClean="0">
                <a:solidFill>
                  <a:schemeClr val="tx1"/>
                </a:solidFill>
                <a:latin typeface="Helvetica" pitchFamily="34" charset="0"/>
              </a:rPr>
              <a:t> Architecture</a:t>
            </a:r>
            <a:endParaRPr lang="fr-FR" sz="3900" i="1" dirty="0">
              <a:solidFill>
                <a:schemeClr val="tx1"/>
              </a:solidFill>
              <a:latin typeface="Helvetica" pitchFamily="34" charset="0"/>
            </a:endParaRPr>
          </a:p>
        </p:txBody>
      </p:sp>
      <p:pic>
        <p:nvPicPr>
          <p:cNvPr id="991236" name="Picture 4" descr="Tool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1854200"/>
            <a:ext cx="7921978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363" y="3933056"/>
            <a:ext cx="8716133" cy="2062238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Goal</a:t>
            </a:r>
            <a:r>
              <a:rPr lang="en-US" sz="1800" b="1" dirty="0" smtClean="0">
                <a:solidFill>
                  <a:schemeClr val="tx1"/>
                </a:solidFill>
              </a:rPr>
              <a:t>:    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fully automatic chain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Current state of the platform:</a:t>
            </a:r>
            <a:r>
              <a:rPr lang="en-US" sz="1800" b="1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     </a:t>
            </a:r>
            <a:r>
              <a:rPr lang="en-US" sz="1600" b="1" dirty="0"/>
              <a:t>P</a:t>
            </a:r>
            <a:r>
              <a:rPr lang="en-US" sz="1600" b="1" dirty="0" smtClean="0"/>
              <a:t>roduction </a:t>
            </a:r>
            <a:r>
              <a:rPr lang="en-US" sz="1600" b="1" dirty="0"/>
              <a:t>of the CADP input formats (fiacre, </a:t>
            </a:r>
            <a:r>
              <a:rPr lang="en-US" sz="1600" b="1" dirty="0" err="1"/>
              <a:t>exp</a:t>
            </a:r>
            <a:r>
              <a:rPr lang="en-US" sz="1600" b="1" dirty="0"/>
              <a:t>, </a:t>
            </a:r>
            <a:r>
              <a:rPr lang="en-US" sz="1600" b="1" dirty="0" err="1"/>
              <a:t>svl</a:t>
            </a:r>
            <a:r>
              <a:rPr lang="en-US" sz="1600" b="1" dirty="0"/>
              <a:t>) fully encoded in VCE, for the basic features of GCM</a:t>
            </a:r>
            <a:r>
              <a:rPr lang="en-US" sz="1600" b="1" dirty="0" smtClean="0"/>
              <a:t>: primitives &amp; composites; state-machines; future proxies, etc…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 smtClean="0"/>
              <a:t>     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Not yet included: group communication (multicast/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</a:rPr>
              <a:t>gathercast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); first-class futures.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6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767" y="474664"/>
            <a:ext cx="7540978" cy="820737"/>
          </a:xfrm>
        </p:spPr>
        <p:txBody>
          <a:bodyPr/>
          <a:lstStyle/>
          <a:p>
            <a:pPr algn="ctr"/>
            <a:r>
              <a:rPr lang="fr-FR" sz="3900" i="1">
                <a:solidFill>
                  <a:schemeClr val="tx1"/>
                </a:solidFill>
                <a:latin typeface="Helvetica" pitchFamily="34" charset="0"/>
              </a:rPr>
              <a:t>Generation of state-space</a:t>
            </a:r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8356" y="1504950"/>
            <a:ext cx="8716132" cy="4616450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Taming state-space explosion</a:t>
            </a:r>
            <a:r>
              <a:rPr lang="en-US" sz="2000" b="1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tx1"/>
                </a:solidFill>
              </a:rPr>
              <a:t>    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Data abstraction (through abstract interpretation):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		integers =&gt; small intervals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		arrays 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…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=&gt; 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reduce by symmetry arguments.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    Partitioning and minimizing by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bisimulation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+ context specification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    Distributed 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verification engines,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           Only partially available (state-space generation, but no M.C.).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           3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Tbytes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of RAM ?</a:t>
            </a:r>
          </a:p>
          <a:p>
            <a:endParaRPr lang="en-US" sz="2000" b="1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673A-2400-48A7-ACF6-50C67F2C9FD7}" type="slidenum">
              <a:rPr lang="en-US" altLang="fr-FR"/>
              <a:pPr/>
              <a:t>9</a:t>
            </a:fld>
            <a:endParaRPr lang="en-US" altLang="fr-FR"/>
          </a:p>
        </p:txBody>
      </p:sp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0034" y="414338"/>
            <a:ext cx="7721600" cy="1143000"/>
          </a:xfrm>
        </p:spPr>
        <p:txBody>
          <a:bodyPr/>
          <a:lstStyle/>
          <a:p>
            <a:r>
              <a:rPr lang="en-US" altLang="fr-FR" sz="3200" b="1" dirty="0">
                <a:solidFill>
                  <a:srgbClr val="0070C0"/>
                </a:solidFill>
              </a:rPr>
              <a:t>Is it more difficult for distributed asynchronous components ?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489" y="4670425"/>
            <a:ext cx="7775222" cy="1524000"/>
          </a:xfrm>
        </p:spPr>
        <p:txBody>
          <a:bodyPr/>
          <a:lstStyle/>
          <a:p>
            <a:r>
              <a:rPr lang="en-US" altLang="fr-FR" sz="2000" dirty="0">
                <a:solidFill>
                  <a:schemeClr val="tx1"/>
                </a:solidFill>
              </a:rPr>
              <a:t>Yes !        </a:t>
            </a:r>
          </a:p>
          <a:p>
            <a:r>
              <a:rPr lang="en-US" altLang="fr-FR" sz="2000" dirty="0">
                <a:solidFill>
                  <a:schemeClr val="tx1"/>
                </a:solidFill>
              </a:rPr>
              <a:t>	</a:t>
            </a:r>
            <a:r>
              <a:rPr lang="en-US" altLang="fr-FR" sz="2000" dirty="0" smtClean="0">
                <a:solidFill>
                  <a:schemeClr val="tx1"/>
                </a:solidFill>
              </a:rPr>
              <a:t>Asynchrony </a:t>
            </a:r>
            <a:r>
              <a:rPr lang="en-US" altLang="fr-FR" sz="2000" dirty="0">
                <a:solidFill>
                  <a:schemeClr val="tx1"/>
                </a:solidFill>
              </a:rPr>
              <a:t>creates </a:t>
            </a:r>
            <a:r>
              <a:rPr lang="en-US" altLang="fr-FR" sz="2000" dirty="0"/>
              <a:t>race-conditions, dead-locks, etc</a:t>
            </a:r>
            <a:r>
              <a:rPr lang="en-US" altLang="fr-FR" sz="2000" dirty="0" smtClean="0"/>
              <a:t>.</a:t>
            </a:r>
            <a:endParaRPr lang="en-US" altLang="fr-FR" sz="2000" dirty="0"/>
          </a:p>
        </p:txBody>
      </p:sp>
      <p:pic>
        <p:nvPicPr>
          <p:cNvPr id="697348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/>
          <a:stretch>
            <a:fillRect/>
          </a:stretch>
        </p:blipFill>
        <p:spPr bwMode="auto">
          <a:xfrm>
            <a:off x="1411112" y="1866901"/>
            <a:ext cx="611716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2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7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7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3258256" y="3478172"/>
            <a:ext cx="2209800" cy="57789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Build product</a:t>
            </a:r>
          </a:p>
        </p:txBody>
      </p:sp>
      <p:sp>
        <p:nvSpPr>
          <p:cNvPr id="22" name="Down Arrow 21"/>
          <p:cNvSpPr>
            <a:spLocks noChangeArrowheads="1"/>
          </p:cNvSpPr>
          <p:nvPr/>
        </p:nvSpPr>
        <p:spPr bwMode="auto">
          <a:xfrm>
            <a:off x="4150078" y="4256628"/>
            <a:ext cx="419100" cy="3407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 w="28575" algn="ctr">
            <a:solidFill>
              <a:srgbClr val="545C60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36880" name="TextBox 2"/>
          <p:cNvSpPr txBox="1">
            <a:spLocks noChangeArrowheads="1"/>
          </p:cNvSpPr>
          <p:nvPr/>
        </p:nvSpPr>
        <p:spPr bwMode="auto">
          <a:xfrm>
            <a:off x="3962400" y="2241551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fr-FR" sz="180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Down Arrow 17"/>
          <p:cNvSpPr>
            <a:spLocks noChangeArrowheads="1"/>
          </p:cNvSpPr>
          <p:nvPr/>
        </p:nvSpPr>
        <p:spPr bwMode="auto">
          <a:xfrm rot="-2754755">
            <a:off x="2421206" y="2703357"/>
            <a:ext cx="437323" cy="1085144"/>
          </a:xfrm>
          <a:prstGeom prst="downArrow">
            <a:avLst>
              <a:gd name="adj1" fmla="val 50000"/>
              <a:gd name="adj2" fmla="val 22644"/>
            </a:avLst>
          </a:prstGeom>
          <a:solidFill>
            <a:srgbClr val="C0C0C0"/>
          </a:solidFill>
          <a:ln w="28575" algn="ctr">
            <a:solidFill>
              <a:srgbClr val="545C6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92825" y="1636713"/>
            <a:ext cx="12367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b="1" dirty="0" err="1">
                <a:solidFill>
                  <a:srgbClr val="FF7C80"/>
                </a:solidFill>
                <a:latin typeface="Calibri" pitchFamily="34" charset="0"/>
                <a:ea typeface="ＭＳ Ｐゴシック" pitchFamily="34" charset="-128"/>
              </a:rPr>
              <a:t>Flac</a:t>
            </a:r>
            <a:r>
              <a:rPr lang="en-US" sz="1800" b="1" dirty="0">
                <a:solidFill>
                  <a:srgbClr val="FF7C80"/>
                </a:solidFill>
                <a:latin typeface="Calibri" pitchFamily="34" charset="0"/>
                <a:ea typeface="ＭＳ Ｐゴシック" pitchFamily="34" charset="-128"/>
              </a:rPr>
              <a:t> + </a:t>
            </a:r>
          </a:p>
          <a:p>
            <a:pPr eaLnBrk="1" hangingPunct="1"/>
            <a:r>
              <a:rPr lang="en-US" sz="1800" b="1" dirty="0">
                <a:solidFill>
                  <a:srgbClr val="FF7C80"/>
                </a:solidFill>
                <a:latin typeface="Calibri" pitchFamily="34" charset="0"/>
                <a:ea typeface="ＭＳ Ｐゴシック" pitchFamily="34" charset="-128"/>
              </a:rPr>
              <a:t>Distributor</a:t>
            </a:r>
          </a:p>
          <a:p>
            <a:pPr eaLnBrk="1" hangingPunct="1"/>
            <a:r>
              <a:rPr lang="en-US" sz="1800" b="1" dirty="0">
                <a:solidFill>
                  <a:srgbClr val="FF7C80"/>
                </a:solidFill>
                <a:latin typeface="Calibri" pitchFamily="34" charset="0"/>
                <a:ea typeface="ＭＳ Ｐゴシック" pitchFamily="34" charset="-128"/>
              </a:rPr>
              <a:t>+ Minimize</a:t>
            </a:r>
          </a:p>
        </p:txBody>
      </p:sp>
      <p:sp>
        <p:nvSpPr>
          <p:cNvPr id="2" name="TextBox 18"/>
          <p:cNvSpPr txBox="1">
            <a:spLocks noChangeArrowheads="1"/>
          </p:cNvSpPr>
          <p:nvPr/>
        </p:nvSpPr>
        <p:spPr bwMode="auto">
          <a:xfrm>
            <a:off x="1483078" y="4108451"/>
            <a:ext cx="12173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  <a:latin typeface="Calibri" pitchFamily="34" charset="0"/>
                <a:ea typeface="ＭＳ Ｐゴシック" pitchFamily="34" charset="-128"/>
              </a:rPr>
              <a:t>Master.exp</a:t>
            </a:r>
          </a:p>
        </p:txBody>
      </p:sp>
      <p:grpSp>
        <p:nvGrpSpPr>
          <p:cNvPr id="732196" name="Group 36"/>
          <p:cNvGrpSpPr>
            <a:grpSpLocks/>
          </p:cNvGrpSpPr>
          <p:nvPr/>
        </p:nvGrpSpPr>
        <p:grpSpPr bwMode="auto">
          <a:xfrm>
            <a:off x="1295400" y="1052191"/>
            <a:ext cx="2043289" cy="1651321"/>
            <a:chOff x="918" y="199"/>
            <a:chExt cx="1448" cy="1163"/>
          </a:xfrm>
        </p:grpSpPr>
        <p:sp>
          <p:nvSpPr>
            <p:cNvPr id="3" name="TextBox 13"/>
            <p:cNvSpPr txBox="1">
              <a:spLocks noChangeArrowheads="1"/>
            </p:cNvSpPr>
            <p:nvPr/>
          </p:nvSpPr>
          <p:spPr bwMode="auto">
            <a:xfrm>
              <a:off x="1026" y="1129"/>
              <a:ext cx="99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 err="1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rPr>
                <a:t>MQueue.bcg</a:t>
              </a:r>
              <a:endParaRPr lang="en-US" sz="1800" dirty="0">
                <a:solidFill>
                  <a:schemeClr val="tx2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  <p:grpSp>
          <p:nvGrpSpPr>
            <p:cNvPr id="732195" name="Group 35"/>
            <p:cNvGrpSpPr>
              <a:grpSpLocks/>
            </p:cNvGrpSpPr>
            <p:nvPr/>
          </p:nvGrpSpPr>
          <p:grpSpPr bwMode="auto">
            <a:xfrm>
              <a:off x="918" y="199"/>
              <a:ext cx="1448" cy="885"/>
              <a:chOff x="918" y="199"/>
              <a:chExt cx="1448" cy="885"/>
            </a:xfrm>
          </p:grpSpPr>
          <p:sp>
            <p:nvSpPr>
              <p:cNvPr id="4" name="Oval 4"/>
              <p:cNvSpPr/>
              <p:nvPr/>
            </p:nvSpPr>
            <p:spPr>
              <a:xfrm>
                <a:off x="918" y="728"/>
                <a:ext cx="1092" cy="356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Master Queue</a:t>
                </a:r>
              </a:p>
            </p:txBody>
          </p:sp>
          <p:sp>
            <p:nvSpPr>
              <p:cNvPr id="6" name="TextBox 11"/>
              <p:cNvSpPr txBox="1">
                <a:spLocks noChangeArrowheads="1"/>
              </p:cNvSpPr>
              <p:nvPr/>
            </p:nvSpPr>
            <p:spPr bwMode="auto">
              <a:xfrm>
                <a:off x="1439" y="199"/>
                <a:ext cx="92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 dirty="0" err="1">
                    <a:solidFill>
                      <a:schemeClr val="tx2"/>
                    </a:solidFill>
                    <a:latin typeface="Calibri" pitchFamily="34" charset="0"/>
                    <a:ea typeface="ＭＳ Ｐゴシック" pitchFamily="34" charset="-128"/>
                  </a:rPr>
                  <a:t>MQueue.fcr</a:t>
                </a:r>
                <a:endParaRPr lang="en-US" sz="1800" dirty="0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7" name="Down Arrow 36"/>
              <p:cNvSpPr>
                <a:spLocks noChangeArrowheads="1"/>
              </p:cNvSpPr>
              <p:nvPr/>
            </p:nvSpPr>
            <p:spPr bwMode="auto">
              <a:xfrm>
                <a:off x="1304" y="393"/>
                <a:ext cx="264" cy="270"/>
              </a:xfrm>
              <a:prstGeom prst="downArrow">
                <a:avLst>
                  <a:gd name="adj1" fmla="val 50000"/>
                  <a:gd name="adj2" fmla="val 51136"/>
                </a:avLst>
              </a:prstGeom>
              <a:solidFill>
                <a:srgbClr val="C0C0C0"/>
              </a:solidFill>
              <a:ln w="28575" algn="ctr">
                <a:solidFill>
                  <a:srgbClr val="545C60"/>
                </a:solidFill>
                <a:miter lim="800000"/>
                <a:headEnd/>
                <a:tailEnd/>
              </a:ln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lt1"/>
                  </a:solidFill>
                  <a:latin typeface="+mn-lt"/>
                  <a:cs typeface="+mn-cs"/>
                </a:endParaRPr>
              </a:p>
            </p:txBody>
          </p:sp>
        </p:grpSp>
      </p:grpSp>
      <p:sp>
        <p:nvSpPr>
          <p:cNvPr id="10" name="Down Arrow 36"/>
          <p:cNvSpPr>
            <a:spLocks noChangeArrowheads="1"/>
          </p:cNvSpPr>
          <p:nvPr/>
        </p:nvSpPr>
        <p:spPr bwMode="auto">
          <a:xfrm rot="-6992312">
            <a:off x="2674316" y="3921869"/>
            <a:ext cx="374849" cy="381000"/>
          </a:xfrm>
          <a:prstGeom prst="downArrow">
            <a:avLst>
              <a:gd name="adj1" fmla="val 50000"/>
              <a:gd name="adj2" fmla="val 51136"/>
            </a:avLst>
          </a:prstGeom>
          <a:solidFill>
            <a:srgbClr val="C0C0C0"/>
          </a:solidFill>
          <a:ln w="28575" algn="ctr">
            <a:solidFill>
              <a:srgbClr val="545C6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0" name="Down Arrow 35"/>
          <p:cNvSpPr>
            <a:spLocks noChangeArrowheads="1"/>
          </p:cNvSpPr>
          <p:nvPr/>
        </p:nvSpPr>
        <p:spPr bwMode="auto">
          <a:xfrm rot="2793516">
            <a:off x="5860995" y="2656254"/>
            <a:ext cx="374849" cy="1158522"/>
          </a:xfrm>
          <a:prstGeom prst="downArrow">
            <a:avLst>
              <a:gd name="adj1" fmla="val 36833"/>
              <a:gd name="adj2" fmla="val 36785"/>
            </a:avLst>
          </a:prstGeom>
          <a:solidFill>
            <a:srgbClr val="C0C0C0"/>
          </a:solidFill>
          <a:ln w="28575" algn="ctr">
            <a:solidFill>
              <a:srgbClr val="545C60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grpSp>
        <p:nvGrpSpPr>
          <p:cNvPr id="732197" name="Group 37"/>
          <p:cNvGrpSpPr>
            <a:grpSpLocks/>
          </p:cNvGrpSpPr>
          <p:nvPr/>
        </p:nvGrpSpPr>
        <p:grpSpPr bwMode="auto">
          <a:xfrm>
            <a:off x="3381023" y="1041080"/>
            <a:ext cx="1871133" cy="1651320"/>
            <a:chOff x="918" y="199"/>
            <a:chExt cx="1326" cy="1163"/>
          </a:xfrm>
        </p:grpSpPr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1026" y="1129"/>
              <a:ext cx="99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rPr>
                <a:t>MQueue.bcg</a:t>
              </a:r>
            </a:p>
          </p:txBody>
        </p:sp>
        <p:grpSp>
          <p:nvGrpSpPr>
            <p:cNvPr id="732199" name="Group 39"/>
            <p:cNvGrpSpPr>
              <a:grpSpLocks/>
            </p:cNvGrpSpPr>
            <p:nvPr/>
          </p:nvGrpSpPr>
          <p:grpSpPr bwMode="auto">
            <a:xfrm>
              <a:off x="918" y="199"/>
              <a:ext cx="1326" cy="885"/>
              <a:chOff x="918" y="199"/>
              <a:chExt cx="1326" cy="885"/>
            </a:xfrm>
          </p:grpSpPr>
          <p:sp>
            <p:nvSpPr>
              <p:cNvPr id="11" name="Oval 4"/>
              <p:cNvSpPr/>
              <p:nvPr/>
            </p:nvSpPr>
            <p:spPr>
              <a:xfrm>
                <a:off x="918" y="728"/>
                <a:ext cx="1092" cy="356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Master Body</a:t>
                </a:r>
              </a:p>
            </p:txBody>
          </p:sp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>
                <a:off x="1439" y="199"/>
                <a:ext cx="80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  <a:latin typeface="Calibri" pitchFamily="34" charset="0"/>
                    <a:ea typeface="ＭＳ Ｐゴシック" pitchFamily="34" charset="-128"/>
                  </a:rPr>
                  <a:t>MBody.fcr</a:t>
                </a:r>
              </a:p>
            </p:txBody>
          </p:sp>
          <p:sp>
            <p:nvSpPr>
              <p:cNvPr id="15" name="Down Arrow 36"/>
              <p:cNvSpPr>
                <a:spLocks noChangeArrowheads="1"/>
              </p:cNvSpPr>
              <p:nvPr/>
            </p:nvSpPr>
            <p:spPr bwMode="auto">
              <a:xfrm>
                <a:off x="1304" y="393"/>
                <a:ext cx="264" cy="270"/>
              </a:xfrm>
              <a:prstGeom prst="downArrow">
                <a:avLst>
                  <a:gd name="adj1" fmla="val 50000"/>
                  <a:gd name="adj2" fmla="val 51136"/>
                </a:avLst>
              </a:prstGeom>
              <a:solidFill>
                <a:srgbClr val="C0C0C0"/>
              </a:solidFill>
              <a:ln w="28575" algn="ctr">
                <a:solidFill>
                  <a:srgbClr val="545C60"/>
                </a:solidFill>
                <a:miter lim="800000"/>
                <a:headEnd/>
                <a:tailEnd/>
              </a:ln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lt1"/>
                  </a:solidFill>
                  <a:latin typeface="+mn-lt"/>
                  <a:cs typeface="+mn-cs"/>
                </a:endParaRPr>
              </a:p>
            </p:txBody>
          </p:sp>
        </p:grpSp>
      </p:grp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5341056" y="1604963"/>
            <a:ext cx="4331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latin typeface="Calibri" pitchFamily="34" charset="0"/>
                <a:ea typeface="ＭＳ Ｐゴシック" pitchFamily="34" charset="-128"/>
              </a:rPr>
              <a:t>…</a:t>
            </a:r>
          </a:p>
        </p:txBody>
      </p:sp>
      <p:grpSp>
        <p:nvGrpSpPr>
          <p:cNvPr id="732204" name="Group 44"/>
          <p:cNvGrpSpPr>
            <a:grpSpLocks/>
          </p:cNvGrpSpPr>
          <p:nvPr/>
        </p:nvGrpSpPr>
        <p:grpSpPr bwMode="auto">
          <a:xfrm>
            <a:off x="6025445" y="1029966"/>
            <a:ext cx="2238022" cy="1651321"/>
            <a:chOff x="918" y="199"/>
            <a:chExt cx="1586" cy="1163"/>
          </a:xfrm>
        </p:grpSpPr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026" y="1129"/>
              <a:ext cx="1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rPr>
                <a:t>WriteProxy.bcg</a:t>
              </a:r>
            </a:p>
          </p:txBody>
        </p:sp>
        <p:grpSp>
          <p:nvGrpSpPr>
            <p:cNvPr id="732206" name="Group 46"/>
            <p:cNvGrpSpPr>
              <a:grpSpLocks/>
            </p:cNvGrpSpPr>
            <p:nvPr/>
          </p:nvGrpSpPr>
          <p:grpSpPr bwMode="auto">
            <a:xfrm>
              <a:off x="918" y="199"/>
              <a:ext cx="1586" cy="885"/>
              <a:chOff x="918" y="199"/>
              <a:chExt cx="1586" cy="88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18" y="728"/>
                <a:ext cx="1092" cy="356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Write Proxy</a:t>
                </a:r>
              </a:p>
            </p:txBody>
          </p:sp>
          <p:sp>
            <p:nvSpPr>
              <p:cNvPr id="12" name="TextBox 11"/>
              <p:cNvSpPr txBox="1">
                <a:spLocks noChangeArrowheads="1"/>
              </p:cNvSpPr>
              <p:nvPr/>
            </p:nvSpPr>
            <p:spPr bwMode="auto">
              <a:xfrm>
                <a:off x="1439" y="199"/>
                <a:ext cx="10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  <a:latin typeface="Calibri" pitchFamily="34" charset="0"/>
                    <a:ea typeface="ＭＳ Ｐゴシック" pitchFamily="34" charset="-128"/>
                  </a:rPr>
                  <a:t>WriteProxy.fcr</a:t>
                </a:r>
              </a:p>
            </p:txBody>
          </p:sp>
          <p:sp>
            <p:nvSpPr>
              <p:cNvPr id="37" name="Down Arrow 36"/>
              <p:cNvSpPr>
                <a:spLocks noChangeArrowheads="1"/>
              </p:cNvSpPr>
              <p:nvPr/>
            </p:nvSpPr>
            <p:spPr bwMode="auto">
              <a:xfrm>
                <a:off x="1304" y="393"/>
                <a:ext cx="264" cy="270"/>
              </a:xfrm>
              <a:prstGeom prst="downArrow">
                <a:avLst>
                  <a:gd name="adj1" fmla="val 50000"/>
                  <a:gd name="adj2" fmla="val 51136"/>
                </a:avLst>
              </a:prstGeom>
              <a:solidFill>
                <a:srgbClr val="C0C0C0"/>
              </a:solidFill>
              <a:ln w="28575" algn="ctr">
                <a:solidFill>
                  <a:srgbClr val="545C60"/>
                </a:solidFill>
                <a:miter lim="800000"/>
                <a:headEnd/>
                <a:tailEnd/>
              </a:ln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lt1"/>
                  </a:solidFill>
                  <a:latin typeface="+mn-lt"/>
                  <a:cs typeface="+mn-cs"/>
                </a:endParaRPr>
              </a:p>
            </p:txBody>
          </p:sp>
        </p:grpSp>
      </p:grpSp>
      <p:sp>
        <p:nvSpPr>
          <p:cNvPr id="17" name="Oval 8"/>
          <p:cNvSpPr/>
          <p:nvPr/>
        </p:nvSpPr>
        <p:spPr>
          <a:xfrm>
            <a:off x="3275190" y="4716422"/>
            <a:ext cx="2209800" cy="57789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(Hide/Rename)</a:t>
            </a:r>
          </a:p>
          <a:p>
            <a:pPr algn="ctr"/>
            <a:r>
              <a:rPr lang="en-US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Minimize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842456" y="5381626"/>
            <a:ext cx="12173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  <a:latin typeface="Calibri" pitchFamily="34" charset="0"/>
                <a:ea typeface="ＭＳ Ｐゴシック" pitchFamily="34" charset="-128"/>
              </a:rPr>
              <a:t>Master.exp</a:t>
            </a:r>
          </a:p>
        </p:txBody>
      </p:sp>
      <p:sp>
        <p:nvSpPr>
          <p:cNvPr id="21" name="Down Arrow 17"/>
          <p:cNvSpPr>
            <a:spLocks noChangeArrowheads="1"/>
          </p:cNvSpPr>
          <p:nvPr/>
        </p:nvSpPr>
        <p:spPr bwMode="auto">
          <a:xfrm rot="-4810693">
            <a:off x="5702897" y="5153413"/>
            <a:ext cx="437323" cy="1085144"/>
          </a:xfrm>
          <a:prstGeom prst="downArrow">
            <a:avLst>
              <a:gd name="adj1" fmla="val 50000"/>
              <a:gd name="adj2" fmla="val 22644"/>
            </a:avLst>
          </a:prstGeom>
          <a:solidFill>
            <a:srgbClr val="C0C0C0"/>
          </a:solidFill>
          <a:ln w="28575" algn="ctr">
            <a:solidFill>
              <a:srgbClr val="545C6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3" name="TextBox 18"/>
          <p:cNvSpPr txBox="1">
            <a:spLocks noChangeArrowheads="1"/>
          </p:cNvSpPr>
          <p:nvPr/>
        </p:nvSpPr>
        <p:spPr bwMode="auto">
          <a:xfrm>
            <a:off x="6856589" y="5334001"/>
            <a:ext cx="4331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latin typeface="Calibri" pitchFamily="34" charset="0"/>
                <a:ea typeface="ＭＳ Ｐゴシック" pitchFamily="34" charset="-128"/>
              </a:rPr>
              <a:t>…</a:t>
            </a:r>
          </a:p>
        </p:txBody>
      </p:sp>
      <p:sp>
        <p:nvSpPr>
          <p:cNvPr id="732214" name="Rectangle 2"/>
          <p:cNvSpPr>
            <a:spLocks noChangeArrowheads="1"/>
          </p:cNvSpPr>
          <p:nvPr/>
        </p:nvSpPr>
        <p:spPr bwMode="gray">
          <a:xfrm>
            <a:off x="711200" y="0"/>
            <a:ext cx="7721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fr-FR" sz="3600" i="1" dirty="0">
                <a:latin typeface="Helvetica" pitchFamily="34" charset="0"/>
              </a:rPr>
              <a:t>State-</a:t>
            </a:r>
            <a:r>
              <a:rPr lang="fr-FR" sz="3600" i="1" dirty="0" err="1">
                <a:latin typeface="Helvetica" pitchFamily="34" charset="0"/>
              </a:rPr>
              <a:t>space</a:t>
            </a:r>
            <a:r>
              <a:rPr lang="fr-FR" sz="3600" i="1" dirty="0">
                <a:latin typeface="Helvetica" pitchFamily="34" charset="0"/>
              </a:rPr>
              <a:t> </a:t>
            </a:r>
            <a:r>
              <a:rPr lang="fr-FR" sz="3600" i="1" dirty="0" err="1">
                <a:latin typeface="Helvetica" pitchFamily="34" charset="0"/>
              </a:rPr>
              <a:t>generation</a:t>
            </a:r>
            <a:r>
              <a:rPr lang="fr-FR" sz="3600" i="1" dirty="0">
                <a:latin typeface="Helvetica" pitchFamily="34" charset="0"/>
              </a:rPr>
              <a:t> </a:t>
            </a:r>
            <a:r>
              <a:rPr lang="fr-FR" sz="3600" i="1" dirty="0" err="1">
                <a:latin typeface="Helvetica" pitchFamily="34" charset="0"/>
              </a:rPr>
              <a:t>workflow</a:t>
            </a:r>
            <a:endParaRPr lang="fr-FR" sz="3600" i="1" dirty="0">
              <a:latin typeface="Helvetica" pitchFamily="34" charset="0"/>
            </a:endParaRPr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1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36880" grpId="0"/>
      <p:bldP spid="18" grpId="0" animBg="1"/>
      <p:bldP spid="39" grpId="0"/>
      <p:bldP spid="2" grpId="0"/>
      <p:bldP spid="10" grpId="0" animBg="1"/>
      <p:bldP spid="20" grpId="0" animBg="1"/>
      <p:bldP spid="16" grpId="0"/>
      <p:bldP spid="17" grpId="0" animBg="1"/>
      <p:bldP spid="19" grpId="0"/>
      <p:bldP spid="21" grpId="0" animBg="1"/>
      <p:bldP spid="2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214" name="Rectangle 2"/>
          <p:cNvSpPr>
            <a:spLocks noChangeArrowheads="1"/>
          </p:cNvSpPr>
          <p:nvPr/>
        </p:nvSpPr>
        <p:spPr bwMode="gray">
          <a:xfrm>
            <a:off x="711200" y="0"/>
            <a:ext cx="7721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fr-FR" sz="3600" i="1" dirty="0">
                <a:latin typeface="Helvetica" pitchFamily="34" charset="0"/>
              </a:rPr>
              <a:t>State-</a:t>
            </a:r>
            <a:r>
              <a:rPr lang="fr-FR" sz="3600" i="1" dirty="0" err="1">
                <a:latin typeface="Helvetica" pitchFamily="34" charset="0"/>
              </a:rPr>
              <a:t>space</a:t>
            </a:r>
            <a:r>
              <a:rPr lang="fr-FR" sz="3600" i="1" dirty="0">
                <a:latin typeface="Helvetica" pitchFamily="34" charset="0"/>
              </a:rPr>
              <a:t> </a:t>
            </a:r>
            <a:r>
              <a:rPr lang="fr-FR" sz="3600" i="1" dirty="0" err="1">
                <a:latin typeface="Helvetica" pitchFamily="34" charset="0"/>
              </a:rPr>
              <a:t>generation</a:t>
            </a:r>
            <a:r>
              <a:rPr lang="fr-FR" sz="3600" i="1" dirty="0">
                <a:latin typeface="Helvetica" pitchFamily="34" charset="0"/>
              </a:rPr>
              <a:t> </a:t>
            </a:r>
            <a:r>
              <a:rPr lang="fr-FR" sz="3600" i="1" dirty="0" err="1">
                <a:latin typeface="Helvetica" pitchFamily="34" charset="0"/>
              </a:rPr>
              <a:t>workflow</a:t>
            </a:r>
            <a:endParaRPr lang="fr-FR" sz="3600" i="1" dirty="0">
              <a:latin typeface="Helvetica" pitchFamily="34" charset="0"/>
            </a:endParaRPr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pic>
        <p:nvPicPr>
          <p:cNvPr id="5122" name="Picture 2" descr="C:\Users\madelain\Desktop\Student-Reports\BFT-full-workflow-cropp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1969"/>
            <a:ext cx="8821861" cy="47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1200" y="257175"/>
            <a:ext cx="7721600" cy="736600"/>
          </a:xfrm>
        </p:spPr>
        <p:txBody>
          <a:bodyPr lIns="92075" tIns="46038" rIns="92075" bIns="46038"/>
          <a:lstStyle/>
          <a:p>
            <a:pPr algn="ctr"/>
            <a:r>
              <a:rPr lang="fr-FR" sz="3900" i="1">
                <a:solidFill>
                  <a:schemeClr val="tx1"/>
                </a:solidFill>
                <a:latin typeface="Helvetica" pitchFamily="34" charset="0"/>
              </a:rPr>
              <a:t>Distributed State generation</a:t>
            </a:r>
          </a:p>
        </p:txBody>
      </p:sp>
      <p:sp>
        <p:nvSpPr>
          <p:cNvPr id="7301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4012" y="1618805"/>
            <a:ext cx="8144933" cy="23142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0" indent="0">
              <a:lnSpc>
                <a:spcPct val="80000"/>
              </a:lnSpc>
              <a:buNone/>
            </a:pPr>
            <a:r>
              <a:rPr lang="en-GB" sz="1800" b="1" dirty="0">
                <a:solidFill>
                  <a:schemeClr val="tx1"/>
                </a:solidFill>
              </a:rPr>
              <a:t>Abstract model</a:t>
            </a:r>
            <a:r>
              <a:rPr lang="en-GB" sz="1800" b="1" dirty="0" smtClean="0">
                <a:solidFill>
                  <a:schemeClr val="tx1"/>
                </a:solidFill>
              </a:rPr>
              <a:t>: (for a fixed valuation of the parameters):</a:t>
            </a:r>
            <a:endParaRPr lang="en-GB" sz="1800" b="1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GB" sz="1800" b="1" dirty="0">
                <a:solidFill>
                  <a:schemeClr val="tx1"/>
                </a:solidFill>
              </a:rPr>
              <a:t>                f=1,  (=&gt; 4 slaves),  |data|= 2,  |proxies|=3*3,  |client requests|=3</a:t>
            </a:r>
          </a:p>
          <a:p>
            <a:pPr marL="0" indent="0">
              <a:lnSpc>
                <a:spcPct val="80000"/>
              </a:lnSpc>
              <a:buNone/>
            </a:pPr>
            <a:endParaRPr lang="en-GB" sz="1800" b="1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GB" sz="1800" b="1" dirty="0">
                <a:solidFill>
                  <a:schemeClr val="tx1"/>
                </a:solidFill>
              </a:rPr>
              <a:t>Master queue size = 2</a:t>
            </a:r>
          </a:p>
          <a:p>
            <a:pPr marL="0" indent="0">
              <a:lnSpc>
                <a:spcPct val="80000"/>
              </a:lnSpc>
              <a:buNone/>
            </a:pPr>
            <a:endParaRPr lang="en-GB" sz="1800" b="1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~100 cores, max 300 GB RAM</a:t>
            </a:r>
          </a:p>
          <a:p>
            <a:pPr marL="0" indent="0">
              <a:lnSpc>
                <a:spcPct val="80000"/>
              </a:lnSpc>
              <a:buNone/>
            </a:pPr>
            <a:endParaRPr lang="en-GB" sz="2000" b="1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GB" sz="2000" b="1" dirty="0">
                <a:solidFill>
                  <a:schemeClr val="tx1"/>
                </a:solidFill>
              </a:rPr>
              <a:t>System parts sizes (states/transitions):</a:t>
            </a:r>
          </a:p>
        </p:txBody>
      </p:sp>
      <p:graphicFrame>
        <p:nvGraphicFramePr>
          <p:cNvPr id="730261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79617"/>
              </p:ext>
            </p:extLst>
          </p:nvPr>
        </p:nvGraphicFramePr>
        <p:xfrm>
          <a:off x="179512" y="3988606"/>
          <a:ext cx="8712966" cy="1183896"/>
        </p:xfrm>
        <a:graphic>
          <a:graphicData uri="http://schemas.openxmlformats.org/drawingml/2006/table">
            <a:tbl>
              <a:tblPr/>
              <a:tblGrid>
                <a:gridCol w="1245166"/>
                <a:gridCol w="1494199"/>
                <a:gridCol w="1163751"/>
                <a:gridCol w="1256341"/>
                <a:gridCol w="1243568"/>
                <a:gridCol w="1066372"/>
                <a:gridCol w="1243569"/>
              </a:tblGrid>
              <a:tr h="484188"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Queue</a:t>
                      </a: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Largest intermediate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Master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Good Slave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Global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Time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237/3189</a:t>
                      </a: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524/3107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5M/103M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5936/61K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34K/164K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59’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0250" name="Text Box 138"/>
          <p:cNvSpPr txBox="1">
            <a:spLocks noChangeArrowheads="1"/>
          </p:cNvSpPr>
          <p:nvPr/>
        </p:nvSpPr>
        <p:spPr bwMode="auto">
          <a:xfrm>
            <a:off x="395536" y="5373216"/>
            <a:ext cx="2825569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Estimated brute force state spaces :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Arial" pitchFamily="34" charset="0"/>
            </a:endParaRPr>
          </a:p>
        </p:txBody>
      </p:sp>
      <p:graphicFrame>
        <p:nvGraphicFramePr>
          <p:cNvPr id="730274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73079"/>
              </p:ext>
            </p:extLst>
          </p:nvPr>
        </p:nvGraphicFramePr>
        <p:xfrm>
          <a:off x="2930950" y="5437994"/>
          <a:ext cx="3585266" cy="506604"/>
        </p:xfrm>
        <a:graphic>
          <a:graphicData uri="http://schemas.openxmlformats.org/drawingml/2006/table">
            <a:tbl>
              <a:tblPr/>
              <a:tblGrid>
                <a:gridCol w="1195611"/>
                <a:gridCol w="1194044"/>
                <a:gridCol w="1195611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kumimoji="0" lang="fr-FR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kumimoji="0" lang="fr-FR" sz="16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0025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~ 10</a:t>
                      </a:r>
                      <a: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  <a:endParaRPr kumimoji="0" lang="fr-FR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1844" marR="81844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sp>
        <p:nvSpPr>
          <p:cNvPr id="8" name="ZoneTexte 69"/>
          <p:cNvSpPr txBox="1"/>
          <p:nvPr/>
        </p:nvSpPr>
        <p:spPr>
          <a:xfrm>
            <a:off x="1060386" y="6014566"/>
            <a:ext cx="8055766" cy="767060"/>
          </a:xfrm>
          <a:prstGeom prst="rect">
            <a:avLst/>
          </a:prstGeom>
          <a:solidFill>
            <a:srgbClr val="FFF7C5">
              <a:alpha val="99000"/>
            </a:srgbClr>
          </a:solidFill>
          <a:ln w="28575" cmpd="sng">
            <a:solidFill>
              <a:schemeClr val="accent2"/>
            </a:solidFill>
          </a:ln>
          <a:effectLst>
            <a:outerShdw blurRad="50800" dist="38100" dir="2700000" sx="102000" sy="102000" algn="tl" rotWithShape="0">
              <a:schemeClr val="bg2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r>
              <a:rPr kumimoji="1" lang="en-US" sz="2400" dirty="0" smtClean="0">
                <a:latin typeface="Lucida Grande CE"/>
                <a:cs typeface="Lucida Grande CE"/>
              </a:rPr>
              <a:t>All properties above have been successfully proven</a:t>
            </a:r>
            <a:endParaRPr kumimoji="1" lang="fr-FR" sz="2400" dirty="0" smtClean="0">
              <a:latin typeface="Lucida Grande CE"/>
              <a:cs typeface="Lucida Grande CE"/>
            </a:endParaRPr>
          </a:p>
        </p:txBody>
      </p:sp>
    </p:spTree>
    <p:extLst>
      <p:ext uri="{BB962C8B-B14F-4D97-AF65-F5344CB8AC3E}">
        <p14:creationId xmlns:p14="http://schemas.microsoft.com/office/powerpoint/2010/main" val="32603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73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730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30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730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730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GB" sz="3900" i="1" dirty="0" smtClean="0">
                <a:solidFill>
                  <a:schemeClr val="tx1"/>
                </a:solidFill>
                <a:latin typeface="Helvetica" pitchFamily="34" charset="0"/>
              </a:rPr>
              <a:t>Some Research Challenges</a:t>
            </a:r>
            <a:endParaRPr lang="en-GB" sz="3900" i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333" y="1554164"/>
            <a:ext cx="8410222" cy="4383087"/>
          </a:xfrm>
        </p:spPr>
        <p:txBody>
          <a:bodyPr/>
          <a:lstStyle/>
          <a:p>
            <a:pPr lvl="1">
              <a:lnSpc>
                <a:spcPct val="100000"/>
              </a:lnSpc>
            </a:pPr>
            <a:endParaRPr lang="en-GB" sz="1800" b="1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endParaRPr lang="en-GB"/>
          </a:p>
        </p:txBody>
      </p:sp>
      <p:sp>
        <p:nvSpPr>
          <p:cNvPr id="970773" name="Rectangle 21"/>
          <p:cNvSpPr>
            <a:spLocks noChangeArrowheads="1"/>
          </p:cNvSpPr>
          <p:nvPr/>
        </p:nvSpPr>
        <p:spPr bwMode="gray">
          <a:xfrm>
            <a:off x="323528" y="1340768"/>
            <a:ext cx="85689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419100" indent="-419100" defTabSz="762000" eaLnBrk="0" hangingPunct="0">
              <a:buFontTx/>
              <a:buAutoNum type="arabicPeriod"/>
            </a:pPr>
            <a:r>
              <a:rPr lang="en-US" sz="2000" b="1" dirty="0" smtClean="0"/>
              <a:t>Tooling : </a:t>
            </a:r>
          </a:p>
          <a:p>
            <a:pPr marL="742950" lvl="1" indent="-285750" defTabSz="762000" eaLnBrk="0" hangingPunct="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hide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model-checker internal languages, </a:t>
            </a:r>
            <a:endParaRPr lang="en-US" sz="1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 defTabSz="762000" eaLnBrk="0" hangingPunct="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show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results in user-level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formalism.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pPr marL="419100" indent="-419100" defTabSz="762000" eaLnBrk="0" hangingPunct="0">
              <a:buFontTx/>
              <a:buAutoNum type="arabicPeriod"/>
            </a:pPr>
            <a:endParaRPr lang="en-US" sz="1100" b="1" dirty="0"/>
          </a:p>
          <a:p>
            <a:pPr marL="419100" indent="-419100" defTabSz="762000" eaLnBrk="0" hangingPunct="0">
              <a:buFontTx/>
              <a:buAutoNum type="arabicPeriod"/>
            </a:pPr>
            <a:r>
              <a:rPr lang="en-US" sz="2000" b="1" dirty="0" smtClean="0"/>
              <a:t>Scale-up:</a:t>
            </a:r>
          </a:p>
          <a:p>
            <a:pPr marL="742950" lvl="2" indent="-285750" defTabSz="762000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better abstraction techniques for useful 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</a:rPr>
              <a:t>datatypes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(e.g. arrays),</a:t>
            </a:r>
          </a:p>
          <a:p>
            <a:pPr marL="742950" lvl="2" indent="-285750" defTabSz="762000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Compositional &amp; symbolic techniques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en-US" sz="1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2" indent="-285750" defTabSz="762000" eaLnBrk="0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minimization of the size of the semantic model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pPr marL="419100" indent="-419100" defTabSz="762000" eaLnBrk="0" hangingPunct="0">
              <a:buFontTx/>
              <a:buAutoNum type="arabicPeriod"/>
            </a:pPr>
            <a:endParaRPr lang="en-US" sz="1100" b="1" dirty="0"/>
          </a:p>
          <a:p>
            <a:pPr marL="419100" indent="-419100" defTabSz="762000" eaLnBrk="0" hangingPunct="0">
              <a:buFontTx/>
              <a:buAutoNum type="arabicPeriod"/>
            </a:pPr>
            <a:r>
              <a:rPr lang="en-US" sz="2000" b="1" dirty="0" smtClean="0"/>
              <a:t>Verifying </a:t>
            </a:r>
            <a:r>
              <a:rPr lang="en-US" sz="2000" b="1" dirty="0"/>
              <a:t>dynamic distributed systems (GCM + Reconfiguration):</a:t>
            </a:r>
          </a:p>
          <a:p>
            <a:pPr marL="742950" lvl="1" indent="-285750" defTabSz="762000" eaLnBrk="0" hangingPunct="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handle Life-cycle and 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Binding Controllers,</a:t>
            </a:r>
          </a:p>
          <a:p>
            <a:pPr marL="742950" lvl="1" indent="-285750" defTabSz="762000" eaLnBrk="0" hangingPunct="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encode sub-component updates,</a:t>
            </a:r>
          </a:p>
          <a:p>
            <a:pPr marL="742950" lvl="1" indent="-285750" defTabSz="762000" eaLnBrk="0" hangingPunct="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several orders of magnitude bigger</a:t>
            </a: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19100" lvl="1" indent="-419100" defTabSz="762000" eaLnBrk="0" hangingPunct="0">
              <a:lnSpc>
                <a:spcPct val="120000"/>
              </a:lnSpc>
              <a:buClr>
                <a:schemeClr val="tx1"/>
              </a:buClr>
              <a:buFontTx/>
              <a:buAutoNum type="arabicPeriod"/>
            </a:pPr>
            <a:endParaRPr lang="en-GB" sz="1100" b="1" dirty="0"/>
          </a:p>
          <a:p>
            <a:pPr lvl="1" defTabSz="762000" eaLnBrk="0" hangingPunct="0">
              <a:lnSpc>
                <a:spcPct val="120000"/>
              </a:lnSpc>
              <a:buClr>
                <a:schemeClr val="tx1"/>
              </a:buClr>
            </a:pPr>
            <a:r>
              <a:rPr lang="en-GB" sz="2000" b="1" dirty="0" smtClean="0">
                <a:solidFill>
                  <a:schemeClr val="tx2"/>
                </a:solidFill>
              </a:rPr>
              <a:t>=&gt; In the long term, combine model-checking &amp; theorem-proving</a:t>
            </a:r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3419872" y="908720"/>
            <a:ext cx="5724128" cy="3594720"/>
            <a:chOff x="3419872" y="908720"/>
            <a:chExt cx="5724128" cy="3594720"/>
          </a:xfrm>
        </p:grpSpPr>
        <p:sp>
          <p:nvSpPr>
            <p:cNvPr id="3" name="Ellipse 2"/>
            <p:cNvSpPr/>
            <p:nvPr/>
          </p:nvSpPr>
          <p:spPr>
            <a:xfrm>
              <a:off x="5436096" y="908720"/>
              <a:ext cx="2160240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 Postdoc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Subject…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5076056" y="1865424"/>
              <a:ext cx="2160240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 Master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Internship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6732240" y="3711352"/>
              <a:ext cx="2160240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 Master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Internship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6983760" y="2492896"/>
              <a:ext cx="2160240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 PhD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Subject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onnecteur droit 10"/>
            <p:cNvCxnSpPr/>
            <p:nvPr/>
          </p:nvCxnSpPr>
          <p:spPr>
            <a:xfrm flipV="1">
              <a:off x="3419872" y="1340768"/>
              <a:ext cx="1872208" cy="360040"/>
            </a:xfrm>
            <a:prstGeom prst="line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3419872" y="1493168"/>
              <a:ext cx="1872208" cy="567680"/>
            </a:xfrm>
            <a:prstGeom prst="line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V="1">
              <a:off x="4067944" y="2336524"/>
              <a:ext cx="936104" cy="552416"/>
            </a:xfrm>
            <a:prstGeom prst="line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4220344" y="2888940"/>
              <a:ext cx="2655912" cy="396044"/>
            </a:xfrm>
            <a:prstGeom prst="line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6084168" y="3717032"/>
              <a:ext cx="648072" cy="216024"/>
            </a:xfrm>
            <a:prstGeom prst="line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144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412875"/>
            <a:ext cx="8424167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spcAft>
                <a:spcPts val="1200"/>
              </a:spcAft>
              <a:buFontTx/>
              <a:buAutoNum type="arabicParenR"/>
            </a:pPr>
            <a:r>
              <a:rPr lang="fr-FR" sz="2400" dirty="0" smtClean="0"/>
              <a:t>Component </a:t>
            </a:r>
            <a:r>
              <a:rPr lang="fr-FR" sz="2400" dirty="0" err="1"/>
              <a:t>frameworks</a:t>
            </a:r>
            <a:r>
              <a:rPr lang="fr-FR" sz="2400" dirty="0"/>
              <a:t>: </a:t>
            </a:r>
            <a:r>
              <a:rPr lang="fr-FR" sz="2400" dirty="0" err="1"/>
              <a:t>provide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r>
              <a:rPr lang="fr-FR" sz="2400" dirty="0"/>
              <a:t>, </a:t>
            </a:r>
            <a:r>
              <a:rPr lang="fr-FR" sz="2400" dirty="0" err="1"/>
              <a:t>tools</a:t>
            </a:r>
            <a:r>
              <a:rPr lang="fr-FR" sz="2400" dirty="0"/>
              <a:t>, middleware for </a:t>
            </a:r>
            <a:r>
              <a:rPr lang="fr-FR" sz="2400" dirty="0" err="1"/>
              <a:t>programming</a:t>
            </a:r>
            <a:r>
              <a:rPr lang="fr-FR" sz="2400" dirty="0"/>
              <a:t> large-</a:t>
            </a:r>
            <a:r>
              <a:rPr lang="fr-FR" sz="2400" dirty="0" err="1"/>
              <a:t>scale</a:t>
            </a:r>
            <a:r>
              <a:rPr lang="fr-FR" sz="2400" dirty="0"/>
              <a:t> </a:t>
            </a:r>
            <a:r>
              <a:rPr lang="fr-FR" sz="2400" dirty="0" smtClean="0"/>
              <a:t>applications</a:t>
            </a:r>
          </a:p>
          <a:p>
            <a:pPr marL="609600" indent="-609600">
              <a:lnSpc>
                <a:spcPct val="90000"/>
              </a:lnSpc>
              <a:spcAft>
                <a:spcPts val="1200"/>
              </a:spcAft>
              <a:buFontTx/>
              <a:buAutoNum type="arabicParenR"/>
            </a:pPr>
            <a:r>
              <a:rPr lang="fr-FR" sz="2400" dirty="0"/>
              <a:t>Vercors: an </a:t>
            </a:r>
            <a:r>
              <a:rPr lang="fr-FR" sz="2400" dirty="0" err="1"/>
              <a:t>example</a:t>
            </a:r>
            <a:r>
              <a:rPr lang="fr-FR" sz="2400" dirty="0"/>
              <a:t> of a </a:t>
            </a:r>
            <a:r>
              <a:rPr lang="fr-FR" sz="2400" dirty="0" err="1"/>
              <a:t>modeling+verification</a:t>
            </a:r>
            <a:r>
              <a:rPr lang="fr-FR" sz="2400" dirty="0"/>
              <a:t> </a:t>
            </a:r>
            <a:r>
              <a:rPr lang="fr-FR" sz="2400" dirty="0" err="1"/>
              <a:t>framework</a:t>
            </a:r>
            <a:r>
              <a:rPr lang="fr-FR" sz="2400" dirty="0"/>
              <a:t> for component-</a:t>
            </a:r>
            <a:r>
              <a:rPr lang="fr-FR" sz="2400" dirty="0" err="1"/>
              <a:t>based</a:t>
            </a:r>
            <a:r>
              <a:rPr lang="fr-FR" sz="2400" dirty="0"/>
              <a:t> applications</a:t>
            </a:r>
          </a:p>
          <a:p>
            <a:pPr marL="609600" indent="-609600">
              <a:lnSpc>
                <a:spcPct val="90000"/>
              </a:lnSpc>
              <a:spcAft>
                <a:spcPts val="1200"/>
              </a:spcAft>
              <a:buFontTx/>
              <a:buAutoNum type="arabicParenR"/>
            </a:pPr>
            <a:r>
              <a:rPr lang="fr-FR" sz="2400" dirty="0" smtClean="0"/>
              <a:t>Model-</a:t>
            </a:r>
            <a:r>
              <a:rPr lang="fr-FR" sz="2400" dirty="0" err="1" smtClean="0"/>
              <a:t>checking</a:t>
            </a:r>
            <a:r>
              <a:rPr lang="fr-FR" sz="2400" dirty="0" smtClean="0"/>
              <a:t> </a:t>
            </a:r>
            <a:r>
              <a:rPr lang="fr-FR" sz="2400" dirty="0" err="1" smtClean="0"/>
              <a:t>distributed</a:t>
            </a:r>
            <a:r>
              <a:rPr lang="fr-FR" sz="2400" dirty="0" smtClean="0"/>
              <a:t> component </a:t>
            </a:r>
            <a:r>
              <a:rPr lang="fr-FR" sz="2400" dirty="0" err="1" smtClean="0"/>
              <a:t>systems</a:t>
            </a:r>
            <a:r>
              <a:rPr lang="fr-FR" sz="2400" dirty="0" smtClean="0"/>
              <a:t>: large use-cases – </a:t>
            </a:r>
            <a:r>
              <a:rPr lang="fr-FR" sz="2400" dirty="0" err="1" smtClean="0"/>
              <a:t>methods</a:t>
            </a:r>
            <a:r>
              <a:rPr lang="fr-FR" sz="2400" dirty="0" smtClean="0"/>
              <a:t> for </a:t>
            </a:r>
            <a:r>
              <a:rPr lang="fr-FR" sz="2400" dirty="0" err="1" smtClean="0"/>
              <a:t>mastering</a:t>
            </a:r>
            <a:r>
              <a:rPr lang="fr-FR" sz="2400" dirty="0" smtClean="0"/>
              <a:t> state-</a:t>
            </a:r>
            <a:r>
              <a:rPr lang="fr-FR" sz="2400" dirty="0" err="1" smtClean="0"/>
              <a:t>space</a:t>
            </a:r>
            <a:r>
              <a:rPr lang="fr-FR" sz="2400" dirty="0" smtClean="0"/>
              <a:t> explosion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fr-FR" sz="2000" dirty="0" smtClean="0">
                <a:hlinkClick r:id="rId2"/>
              </a:rPr>
              <a:t>http://team.inria.fr/scale/Vercors</a:t>
            </a:r>
            <a:endParaRPr lang="fr-FR" sz="2000" dirty="0"/>
          </a:p>
          <a:p>
            <a:pPr marL="609600" indent="-609600" algn="ctr">
              <a:lnSpc>
                <a:spcPct val="90000"/>
              </a:lnSpc>
              <a:buFontTx/>
              <a:buNone/>
            </a:pPr>
            <a:endParaRPr lang="fr-FR" sz="20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fr-FR" sz="2000" dirty="0" smtClean="0"/>
              <a:t>		+ </a:t>
            </a:r>
            <a:r>
              <a:rPr lang="fr-FR" sz="2000" dirty="0" err="1" smtClean="0"/>
              <a:t>Available</a:t>
            </a:r>
            <a:r>
              <a:rPr lang="fr-FR" sz="2000" dirty="0" smtClean="0"/>
              <a:t> master/PhD </a:t>
            </a:r>
            <a:r>
              <a:rPr lang="fr-FR" sz="2000" dirty="0" err="1" smtClean="0"/>
              <a:t>subjects</a:t>
            </a:r>
            <a:r>
              <a:rPr lang="fr-FR" sz="2000" dirty="0" smtClean="0"/>
              <a:t> at INRIA/</a:t>
            </a:r>
            <a:r>
              <a:rPr lang="fr-FR" sz="2000" dirty="0" err="1" smtClean="0"/>
              <a:t>Scale</a:t>
            </a:r>
            <a:endParaRPr lang="fr-FR" sz="2000" dirty="0" smtClean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fr-FR" sz="2000" dirty="0" smtClean="0"/>
              <a:t>		+ International Master </a:t>
            </a:r>
            <a:r>
              <a:rPr lang="fr-FR" sz="2000" dirty="0" err="1" smtClean="0"/>
              <a:t>track</a:t>
            </a:r>
            <a:r>
              <a:rPr lang="fr-FR" sz="2000" dirty="0" smtClean="0"/>
              <a:t> </a:t>
            </a:r>
            <a:r>
              <a:rPr lang="fr-FR" sz="2000" dirty="0" err="1" smtClean="0"/>
              <a:t>at</a:t>
            </a:r>
            <a:r>
              <a:rPr lang="fr-FR" sz="2000" dirty="0" smtClean="0"/>
              <a:t> </a:t>
            </a:r>
            <a:r>
              <a:rPr lang="fr-FR" sz="2000" dirty="0" err="1" smtClean="0"/>
              <a:t>University</a:t>
            </a:r>
            <a:r>
              <a:rPr lang="fr-FR" sz="2000" dirty="0" smtClean="0"/>
              <a:t> of Nice Sophia-Antipolis</a:t>
            </a:r>
            <a:endParaRPr lang="fr-FR" sz="20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706090"/>
          </a:xfrm>
        </p:spPr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0728"/>
            <a:ext cx="8229600" cy="5256584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fr-FR" sz="2000" dirty="0" smtClean="0"/>
              <a:t>Fractal &amp; GCM:</a:t>
            </a:r>
            <a:endParaRPr lang="fr-FR" sz="2000" dirty="0"/>
          </a:p>
          <a:p>
            <a:pPr>
              <a:lnSpc>
                <a:spcPct val="80000"/>
              </a:lnSpc>
            </a:pPr>
            <a:r>
              <a:rPr lang="fr-FR" sz="1600" dirty="0">
                <a:hlinkClick r:id="rId2"/>
              </a:rPr>
              <a:t>http://fractal.objectweb.org</a:t>
            </a:r>
            <a:r>
              <a:rPr lang="fr-FR" sz="1600" dirty="0" smtClean="0">
                <a:hlinkClick r:id="rId2"/>
              </a:rPr>
              <a:t>/</a:t>
            </a:r>
            <a:r>
              <a:rPr lang="fr-FR" sz="1600" dirty="0" smtClean="0"/>
              <a:t> [</a:t>
            </a:r>
            <a:r>
              <a:rPr lang="fr-FR" sz="1600" dirty="0"/>
              <a:t>doc </a:t>
            </a:r>
            <a:r>
              <a:rPr lang="fr-FR" sz="1600" dirty="0" err="1"/>
              <a:t>tutorials</a:t>
            </a:r>
            <a:r>
              <a:rPr lang="fr-FR" sz="1600" dirty="0" smtClean="0"/>
              <a:t>]</a:t>
            </a:r>
            <a:endParaRPr lang="fr-FR" sz="2000" dirty="0"/>
          </a:p>
          <a:p>
            <a:pPr>
              <a:lnSpc>
                <a:spcPct val="80000"/>
              </a:lnSpc>
            </a:pPr>
            <a:r>
              <a:rPr lang="fr-FR" sz="1600" dirty="0" smtClean="0">
                <a:hlinkClick r:id="rId3"/>
              </a:rPr>
              <a:t>http://www-sop.inria.fr/members/Eric.Madelaine/Teaching/Ubinet2010/2006-GCM-GridsWork.ppt</a:t>
            </a:r>
            <a:endParaRPr lang="fr-FR" sz="1600" dirty="0" smtClean="0"/>
          </a:p>
          <a:p>
            <a:pPr marL="285750">
              <a:lnSpc>
                <a:spcPct val="80000"/>
              </a:lnSpc>
            </a:pPr>
            <a:r>
              <a:rPr lang="fr-FR" sz="1600" dirty="0" smtClean="0"/>
              <a:t>F</a:t>
            </a:r>
            <a:r>
              <a:rPr lang="fr-FR" sz="1600" dirty="0"/>
              <a:t>. </a:t>
            </a:r>
            <a:r>
              <a:rPr lang="fr-FR" sz="1600" dirty="0" err="1"/>
              <a:t>Baude</a:t>
            </a:r>
            <a:r>
              <a:rPr lang="fr-FR" sz="1600" dirty="0"/>
              <a:t>, D. </a:t>
            </a:r>
            <a:r>
              <a:rPr lang="fr-FR" sz="1600" dirty="0" err="1"/>
              <a:t>Caromel</a:t>
            </a:r>
            <a:r>
              <a:rPr lang="fr-FR" sz="1600" dirty="0"/>
              <a:t>, C. Dalmasso, M. </a:t>
            </a:r>
            <a:r>
              <a:rPr lang="fr-FR" sz="1600" dirty="0" err="1"/>
              <a:t>Danelutto</a:t>
            </a:r>
            <a:r>
              <a:rPr lang="fr-FR" sz="1600" dirty="0"/>
              <a:t>, V. </a:t>
            </a:r>
            <a:r>
              <a:rPr lang="fr-FR" sz="1600" dirty="0" err="1"/>
              <a:t>Getov</a:t>
            </a:r>
            <a:r>
              <a:rPr lang="fr-FR" sz="1600" dirty="0"/>
              <a:t>, L. </a:t>
            </a:r>
            <a:r>
              <a:rPr lang="fr-FR" sz="1600" dirty="0" err="1"/>
              <a:t>Henrio</a:t>
            </a:r>
            <a:r>
              <a:rPr lang="fr-FR" sz="1600" dirty="0"/>
              <a:t>, C. Perez: </a:t>
            </a:r>
            <a:r>
              <a:rPr lang="fr-FR" sz="1600" i="1" dirty="0"/>
              <a:t>GCM: A </a:t>
            </a:r>
            <a:r>
              <a:rPr lang="fr-FR" sz="1600" i="1" dirty="0" err="1"/>
              <a:t>Grid</a:t>
            </a:r>
            <a:r>
              <a:rPr lang="fr-FR" sz="1600" i="1" dirty="0"/>
              <a:t> Extension to Fractal for </a:t>
            </a:r>
            <a:r>
              <a:rPr lang="fr-FR" sz="1600" i="1" dirty="0" err="1"/>
              <a:t>Autonomous</a:t>
            </a:r>
            <a:r>
              <a:rPr lang="fr-FR" sz="1600" i="1" dirty="0"/>
              <a:t>  </a:t>
            </a:r>
            <a:r>
              <a:rPr lang="fr-FR" sz="1600" i="1" dirty="0" err="1"/>
              <a:t>Distributed</a:t>
            </a:r>
            <a:r>
              <a:rPr lang="fr-FR" sz="1600" i="1" dirty="0"/>
              <a:t> Components,</a:t>
            </a:r>
            <a:r>
              <a:rPr lang="fr-FR" sz="1600" dirty="0"/>
              <a:t> in </a:t>
            </a:r>
            <a:r>
              <a:rPr lang="fr-FR" sz="1600" dirty="0" err="1"/>
              <a:t>Annals</a:t>
            </a:r>
            <a:r>
              <a:rPr lang="fr-FR" sz="1600" dirty="0"/>
              <a:t> of </a:t>
            </a:r>
            <a:r>
              <a:rPr lang="fr-FR" sz="1600" dirty="0" err="1"/>
              <a:t>Telecommunications</a:t>
            </a:r>
            <a:r>
              <a:rPr lang="fr-FR" sz="1600" dirty="0"/>
              <a:t>, Vol. 64, n</a:t>
            </a:r>
            <a:r>
              <a:rPr lang="fr-FR" sz="1600" baseline="30000" dirty="0"/>
              <a:t>o</a:t>
            </a:r>
            <a:r>
              <a:rPr lang="fr-FR" sz="1600" dirty="0"/>
              <a:t>1, jan 2009</a:t>
            </a:r>
            <a:r>
              <a:rPr lang="fr-FR" sz="1600" dirty="0" smtClean="0"/>
              <a:t>.</a:t>
            </a:r>
          </a:p>
          <a:p>
            <a:pPr marL="285750">
              <a:lnSpc>
                <a:spcPct val="80000"/>
              </a:lnSpc>
            </a:pPr>
            <a:r>
              <a:rPr lang="en-US" sz="1600" dirty="0" err="1"/>
              <a:t>pNet</a:t>
            </a:r>
            <a:r>
              <a:rPr lang="en-US" sz="1600" dirty="0"/>
              <a:t> [</a:t>
            </a:r>
            <a:r>
              <a:rPr lang="en-US" sz="1600" dirty="0" err="1"/>
              <a:t>def</a:t>
            </a:r>
            <a:r>
              <a:rPr lang="en-US" sz="1600" dirty="0"/>
              <a:t> &amp; semantics]: </a:t>
            </a:r>
            <a:r>
              <a:rPr lang="fr-FR" sz="1600" i="1" dirty="0">
                <a:hlinkClick r:id="rId4"/>
              </a:rPr>
              <a:t>http://</a:t>
            </a:r>
            <a:r>
              <a:rPr lang="fr-FR" sz="1600" i="1" dirty="0" smtClean="0">
                <a:hlinkClick r:id="rId4"/>
              </a:rPr>
              <a:t>hal.inria.fr/hal-00761073</a:t>
            </a:r>
            <a:r>
              <a:rPr lang="fr-FR" sz="1600" i="1" dirty="0" smtClean="0"/>
              <a:t> + PDP-4Pad’15</a:t>
            </a:r>
            <a:endParaRPr lang="en-US" sz="1600" i="1" dirty="0"/>
          </a:p>
          <a:p>
            <a:pPr marL="0" indent="0">
              <a:lnSpc>
                <a:spcPct val="80000"/>
              </a:lnSpc>
              <a:buNone/>
            </a:pPr>
            <a:endParaRPr lang="fr-FR" sz="800" dirty="0"/>
          </a:p>
          <a:p>
            <a:pPr marL="0" indent="0">
              <a:lnSpc>
                <a:spcPct val="80000"/>
              </a:lnSpc>
              <a:buNone/>
            </a:pPr>
            <a:r>
              <a:rPr lang="fr-FR" sz="2000" dirty="0" err="1" smtClean="0"/>
              <a:t>Overview</a:t>
            </a:r>
            <a:r>
              <a:rPr lang="fr-FR" sz="2000" dirty="0" smtClean="0"/>
              <a:t>: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fr-FR" sz="1600" dirty="0"/>
              <a:t>E. Madelaine, </a:t>
            </a:r>
            <a:r>
              <a:rPr lang="fr-FR" sz="1600" i="1" dirty="0" err="1"/>
              <a:t>Specification</a:t>
            </a:r>
            <a:r>
              <a:rPr lang="fr-FR" sz="1600" i="1" dirty="0"/>
              <a:t>, Model </a:t>
            </a:r>
            <a:r>
              <a:rPr lang="fr-FR" sz="1600" i="1" dirty="0" err="1"/>
              <a:t>Generation</a:t>
            </a:r>
            <a:r>
              <a:rPr lang="fr-FR" sz="1600" i="1" dirty="0"/>
              <a:t>, and </a:t>
            </a:r>
            <a:r>
              <a:rPr lang="fr-FR" sz="1600" i="1" dirty="0" err="1"/>
              <a:t>Verification</a:t>
            </a:r>
            <a:r>
              <a:rPr lang="fr-FR" sz="1600" i="1" dirty="0"/>
              <a:t> of </a:t>
            </a:r>
            <a:r>
              <a:rPr lang="fr-FR" sz="1600" i="1" dirty="0" err="1"/>
              <a:t>Distributed</a:t>
            </a:r>
            <a:r>
              <a:rPr lang="fr-FR" sz="1600" i="1" dirty="0"/>
              <a:t> Applications</a:t>
            </a:r>
            <a:r>
              <a:rPr lang="fr-FR" sz="1600" i="1" dirty="0" smtClean="0"/>
              <a:t>,</a:t>
            </a:r>
            <a:r>
              <a:rPr lang="fr-FR" sz="1600" dirty="0" smtClean="0"/>
              <a:t> </a:t>
            </a:r>
            <a:r>
              <a:rPr lang="fr-FR" sz="1600" dirty="0"/>
              <a:t>sept. 2011, URL: </a:t>
            </a:r>
            <a:r>
              <a:rPr lang="fr-FR" sz="1600" dirty="0">
                <a:hlinkClick r:id="rId5"/>
              </a:rPr>
              <a:t>http://</a:t>
            </a:r>
            <a:r>
              <a:rPr lang="fr-FR" sz="1600" dirty="0" smtClean="0">
                <a:hlinkClick r:id="rId5"/>
              </a:rPr>
              <a:t>hal.inria.fr/index.php?halsid=o3253cd31tsjbo0bo40ogqas53&amp;view_this_doc=tel-00625248</a:t>
            </a:r>
            <a:endParaRPr lang="fr-FR" sz="1600" dirty="0"/>
          </a:p>
          <a:p>
            <a:pPr marL="400050" lvl="1" indent="0">
              <a:lnSpc>
                <a:spcPct val="80000"/>
              </a:lnSpc>
              <a:buNone/>
            </a:pPr>
            <a:endParaRPr lang="fr-FR" sz="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err="1" smtClean="0">
                <a:ea typeface="+mn-ea"/>
                <a:cs typeface="+mn-cs"/>
              </a:rPr>
              <a:t>Vercors</a:t>
            </a:r>
            <a:r>
              <a:rPr lang="en-US" sz="2000" dirty="0">
                <a:ea typeface="+mn-ea"/>
                <a:cs typeface="+mn-cs"/>
              </a:rPr>
              <a:t>:</a:t>
            </a:r>
            <a:endParaRPr lang="fr-FR" sz="2000" dirty="0">
              <a:ea typeface="+mn-ea"/>
              <a:cs typeface="+mn-cs"/>
            </a:endParaRPr>
          </a:p>
          <a:p>
            <a:pPr marL="400050" lvl="1" indent="0">
              <a:lnSpc>
                <a:spcPct val="80000"/>
              </a:lnSpc>
              <a:buNone/>
            </a:pPr>
            <a:r>
              <a:rPr lang="fr-FR" sz="1600" dirty="0">
                <a:hlinkClick r:id="rId6"/>
              </a:rPr>
              <a:t>http</a:t>
            </a:r>
            <a:r>
              <a:rPr lang="fr-FR" sz="1600" dirty="0" smtClean="0">
                <a:hlinkClick r:id="rId6"/>
              </a:rPr>
              <a:t>://team.inria.fr/scale/Vercors</a:t>
            </a:r>
            <a:r>
              <a:rPr lang="fr-FR" sz="1600" dirty="0" smtClean="0"/>
              <a:t>/software/VCEv4  (</a:t>
            </a:r>
            <a:r>
              <a:rPr lang="fr-FR" sz="1600" dirty="0" err="1" smtClean="0"/>
              <a:t>download</a:t>
            </a:r>
            <a:r>
              <a:rPr lang="fr-FR" sz="1600" dirty="0"/>
              <a:t>, </a:t>
            </a:r>
            <a:r>
              <a:rPr lang="fr-FR" sz="1600" dirty="0" err="1" smtClean="0"/>
              <a:t>examples</a:t>
            </a:r>
            <a:r>
              <a:rPr lang="fr-FR" sz="1600" dirty="0"/>
              <a:t>)</a:t>
            </a:r>
          </a:p>
          <a:p>
            <a:pPr marL="400050" lvl="1" indent="0">
              <a:lnSpc>
                <a:spcPct val="80000"/>
              </a:lnSpc>
              <a:buNone/>
            </a:pPr>
            <a:endParaRPr lang="fr-FR" sz="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/>
              <a:t>Case-studies:</a:t>
            </a:r>
          </a:p>
          <a:p>
            <a:pPr>
              <a:lnSpc>
                <a:spcPct val="80000"/>
              </a:lnSpc>
            </a:pPr>
            <a:r>
              <a:rPr lang="fr-FR" sz="1600" dirty="0" smtClean="0"/>
              <a:t>R</a:t>
            </a:r>
            <a:r>
              <a:rPr lang="fr-FR" sz="1600" dirty="0"/>
              <a:t>. </a:t>
            </a:r>
            <a:r>
              <a:rPr lang="fr-FR" sz="1600" dirty="0" err="1"/>
              <a:t>Ameur-Boulifa</a:t>
            </a:r>
            <a:r>
              <a:rPr lang="fr-FR" sz="1600" dirty="0"/>
              <a:t>, R. </a:t>
            </a:r>
            <a:r>
              <a:rPr lang="fr-FR" sz="1600" dirty="0" err="1"/>
              <a:t>Halalai</a:t>
            </a:r>
            <a:r>
              <a:rPr lang="fr-FR" sz="1600" dirty="0"/>
              <a:t>, L. </a:t>
            </a:r>
            <a:r>
              <a:rPr lang="fr-FR" sz="1600" dirty="0" err="1"/>
              <a:t>Henrio</a:t>
            </a:r>
            <a:r>
              <a:rPr lang="fr-FR" sz="1600" dirty="0"/>
              <a:t>, E. Madelaine, </a:t>
            </a:r>
            <a:r>
              <a:rPr lang="fr-FR" sz="1600" i="1" dirty="0" err="1"/>
              <a:t>Verifying</a:t>
            </a:r>
            <a:r>
              <a:rPr lang="fr-FR" sz="1600" i="1" dirty="0"/>
              <a:t> </a:t>
            </a:r>
            <a:r>
              <a:rPr lang="fr-FR" sz="1600" i="1" dirty="0" err="1"/>
              <a:t>Safety</a:t>
            </a:r>
            <a:r>
              <a:rPr lang="fr-FR" sz="1600" i="1" dirty="0"/>
              <a:t> of </a:t>
            </a:r>
            <a:r>
              <a:rPr lang="fr-FR" sz="1600" i="1" dirty="0" err="1"/>
              <a:t>Fault-Tolerant</a:t>
            </a:r>
            <a:r>
              <a:rPr lang="fr-FR" sz="1600" i="1" dirty="0"/>
              <a:t> </a:t>
            </a:r>
            <a:r>
              <a:rPr lang="fr-FR" sz="1600" i="1" dirty="0" err="1"/>
              <a:t>Distributed</a:t>
            </a:r>
            <a:r>
              <a:rPr lang="fr-FR" sz="1600" i="1" dirty="0"/>
              <a:t> Components - Extended Version, RR INRIA #7717, sept 2011, URL: </a:t>
            </a:r>
            <a:r>
              <a:rPr lang="fr-FR" sz="1600" i="1" dirty="0">
                <a:hlinkClick r:id="rId7"/>
              </a:rPr>
              <a:t>http://</a:t>
            </a:r>
            <a:r>
              <a:rPr lang="fr-FR" sz="1600" i="1" dirty="0" smtClean="0">
                <a:hlinkClick r:id="rId7"/>
              </a:rPr>
              <a:t>hal.inria.fr/inria-00621264/</a:t>
            </a:r>
            <a:endParaRPr lang="fr-FR" sz="1600" i="1" dirty="0" smtClean="0"/>
          </a:p>
          <a:p>
            <a:pPr>
              <a:lnSpc>
                <a:spcPct val="80000"/>
              </a:lnSpc>
            </a:pPr>
            <a:r>
              <a:rPr lang="en-US" sz="1600" dirty="0" err="1" smtClean="0"/>
              <a:t>Nuno</a:t>
            </a:r>
            <a:r>
              <a:rPr lang="en-US" sz="1600" dirty="0" smtClean="0"/>
              <a:t> FACS’13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Foclasa’14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0901" y="1666876"/>
            <a:ext cx="8039100" cy="3751263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GB" sz="2000" dirty="0">
                <a:solidFill>
                  <a:schemeClr val="tx1"/>
                </a:solidFill>
              </a:rPr>
              <a:t>										</a:t>
            </a:r>
            <a:r>
              <a:rPr lang="zh-CN" altLang="fr-FR" sz="3400" b="1" dirty="0">
                <a:ea typeface="SimSun" pitchFamily="2" charset="-122"/>
              </a:rPr>
              <a:t>谢谢</a:t>
            </a:r>
            <a:r>
              <a:rPr lang="zh-CN" altLang="fr-FR" sz="2600" b="1" dirty="0">
                <a:ea typeface="SimSun" pitchFamily="2" charset="-122"/>
              </a:rPr>
              <a:t> 			</a:t>
            </a:r>
          </a:p>
          <a:p>
            <a:pPr marL="0" indent="0">
              <a:lnSpc>
                <a:spcPct val="70000"/>
              </a:lnSpc>
              <a:buNone/>
            </a:pPr>
            <a:endParaRPr lang="fr-FR" altLang="zh-CN" sz="2600" b="1" dirty="0">
              <a:ea typeface="SimSun" pitchFamily="2" charset="-122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fr-FR" altLang="zh-CN" sz="2600" b="1" dirty="0">
                <a:ea typeface="SimSun" pitchFamily="2" charset="-122"/>
              </a:rPr>
              <a:t>							</a:t>
            </a:r>
            <a:r>
              <a:rPr lang="fr-FR" altLang="zh-CN" sz="2600" b="1" dirty="0" smtClean="0">
                <a:ea typeface="SimSun" pitchFamily="2" charset="-122"/>
              </a:rPr>
              <a:t>Merci</a:t>
            </a:r>
            <a:r>
              <a:rPr lang="fr-FR" dirty="0"/>
              <a:t>	</a:t>
            </a:r>
            <a:endParaRPr lang="en-GB" sz="2000" dirty="0">
              <a:solidFill>
                <a:schemeClr val="tx1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2000" b="1" dirty="0">
                <a:solidFill>
                  <a:schemeClr val="tx1"/>
                </a:solidFill>
              </a:rPr>
              <a:t>Papers, Use-cases, and Tools at :</a:t>
            </a:r>
            <a:r>
              <a:rPr lang="en-GB" sz="2000" dirty="0">
                <a:solidFill>
                  <a:schemeClr val="tx1"/>
                </a:solidFill>
              </a:rPr>
              <a:t>   </a:t>
            </a:r>
          </a:p>
          <a:p>
            <a:pPr>
              <a:lnSpc>
                <a:spcPct val="70000"/>
              </a:lnSpc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GB" sz="2400" b="1" dirty="0">
                <a:solidFill>
                  <a:srgbClr val="0070C0"/>
                </a:solidFill>
                <a:hlinkClick r:id="rId2"/>
              </a:rPr>
              <a:t>http</a:t>
            </a:r>
            <a:r>
              <a:rPr lang="en-GB" sz="2400" b="1" dirty="0" smtClean="0">
                <a:solidFill>
                  <a:srgbClr val="0070C0"/>
                </a:solidFill>
                <a:hlinkClick r:id="rId2"/>
              </a:rPr>
              <a:t>://team.inria.fr/scale/software/vercors</a:t>
            </a:r>
            <a:endParaRPr lang="en-GB" sz="2400" b="1" dirty="0" smtClean="0">
              <a:solidFill>
                <a:srgbClr val="0070C0"/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GB" sz="2400" b="1" dirty="0">
                <a:solidFill>
                  <a:srgbClr val="0070C0"/>
                </a:solidFill>
              </a:rPr>
              <a:t>	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8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Introduction: </a:t>
            </a:r>
            <a:r>
              <a:rPr lang="en-US" sz="2800" dirty="0" err="1" smtClean="0"/>
              <a:t>exercices</a:t>
            </a:r>
            <a:r>
              <a:rPr lang="en-US" sz="2800" dirty="0" smtClean="0"/>
              <a:t> from the tutorial example</a:t>
            </a:r>
          </a:p>
          <a:p>
            <a:pPr lvl="1"/>
            <a:r>
              <a:rPr lang="en-US" sz="2000" dirty="0"/>
              <a:t>Interfaces, attributes, types, state-machines</a:t>
            </a:r>
            <a:endParaRPr lang="en-US" sz="2000" dirty="0"/>
          </a:p>
          <a:p>
            <a:r>
              <a:rPr lang="en-US" sz="2800" dirty="0" smtClean="0"/>
              <a:t>BFT application</a:t>
            </a:r>
          </a:p>
          <a:p>
            <a:r>
              <a:rPr lang="en-US" sz="2800" dirty="0" smtClean="0"/>
              <a:t>Composites, Multicast, Matrix</a:t>
            </a:r>
          </a:p>
          <a:p>
            <a:r>
              <a:rPr lang="en-US" sz="2800" dirty="0" smtClean="0"/>
              <a:t>Static Semantics Validation</a:t>
            </a:r>
          </a:p>
          <a:p>
            <a:r>
              <a:rPr lang="en-US" sz="2800" dirty="0" smtClean="0"/>
              <a:t>Use-case</a:t>
            </a:r>
            <a:r>
              <a:rPr lang="en-US" sz="2800" dirty="0" smtClean="0"/>
              <a:t>: Intelligent cars system</a:t>
            </a:r>
          </a:p>
          <a:p>
            <a:pPr lvl="1"/>
            <a:r>
              <a:rPr lang="en-US" sz="2000" dirty="0" smtClean="0"/>
              <a:t>Build a full application with its architectural and behavioral diagrams.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9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VCE-v4 installed here for windows platforms.  </a:t>
            </a:r>
            <a:r>
              <a:rPr lang="en-US" sz="2000" b="1" i="1" dirty="0" smtClean="0">
                <a:solidFill>
                  <a:srgbClr val="FF0000"/>
                </a:solidFill>
              </a:rPr>
              <a:t>Alpha-version available only since 2015, June  </a:t>
            </a:r>
            <a:r>
              <a:rPr lang="en-US" sz="2000" b="1" i="1" dirty="0">
                <a:solidFill>
                  <a:srgbClr val="FF0000"/>
                </a:solidFill>
              </a:rPr>
              <a:t>: </a:t>
            </a:r>
            <a:r>
              <a:rPr lang="en-US" sz="2000" b="1" i="1" dirty="0" smtClean="0">
                <a:solidFill>
                  <a:srgbClr val="FF0000"/>
                </a:solidFill>
              </a:rPr>
              <a:t>Experimental !</a:t>
            </a:r>
          </a:p>
          <a:p>
            <a:pPr lvl="1"/>
            <a:r>
              <a:rPr lang="en-US" sz="2000" b="1" i="1" dirty="0" smtClean="0">
                <a:solidFill>
                  <a:srgbClr val="FF0000"/>
                </a:solidFill>
              </a:rPr>
              <a:t>Please report any bugs/problems/badly documented features</a:t>
            </a:r>
          </a:p>
          <a:p>
            <a:r>
              <a:rPr lang="en-US" sz="2400" dirty="0" smtClean="0"/>
              <a:t>Prerequisite: Java7 (</a:t>
            </a:r>
            <a:r>
              <a:rPr lang="en-US" sz="2400" dirty="0" err="1" smtClean="0"/>
              <a:t>jre</a:t>
            </a:r>
            <a:r>
              <a:rPr lang="en-US" sz="2400" dirty="0" smtClean="0"/>
              <a:t> or </a:t>
            </a:r>
            <a:r>
              <a:rPr lang="en-US" sz="2400" dirty="0" err="1" smtClean="0"/>
              <a:t>jdk</a:t>
            </a:r>
            <a:r>
              <a:rPr lang="en-US" sz="2400" dirty="0" smtClean="0"/>
              <a:t>) installed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b="1" dirty="0" smtClean="0"/>
              <a:t>Documents: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Tutorial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Exercices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 smtClean="0"/>
              <a:t>Thanks a lot</a:t>
            </a:r>
          </a:p>
          <a:p>
            <a:pPr marL="0" indent="0">
              <a:buNone/>
            </a:pPr>
            <a:r>
              <a:rPr lang="en-US" sz="2000" dirty="0"/>
              <a:t>	to </a:t>
            </a:r>
            <a:r>
              <a:rPr lang="en-US" sz="2000" dirty="0" err="1"/>
              <a:t>Siqi</a:t>
            </a:r>
            <a:r>
              <a:rPr lang="en-US" sz="2000" dirty="0"/>
              <a:t> Li, and </a:t>
            </a:r>
            <a:r>
              <a:rPr lang="en-US" sz="2000" dirty="0" smtClean="0"/>
              <a:t>E.C.N.U. &amp; S.E.I</a:t>
            </a:r>
            <a:r>
              <a:rPr lang="en-US" sz="2000" dirty="0"/>
              <a:t>. support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MVDE@SEI  School  --  ECNU, Shanghai, July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65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BFT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0768"/>
            <a:ext cx="8229600" cy="4204370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Go to the BFT project, open the VCE architecture diagram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Validate the diagram… what is wrong? 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Complete the necessary elements until the diagram is valid.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Add a new Server Interface named “Set F” to the BTF composite component.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Go to the UML Class diagram, add an UML Interface , containing an operation named </a:t>
            </a:r>
            <a:r>
              <a:rPr lang="en-US" sz="2000" dirty="0" err="1"/>
              <a:t>SetF</a:t>
            </a:r>
            <a:r>
              <a:rPr lang="en-US" sz="2000" dirty="0"/>
              <a:t>, with an input argument of type </a:t>
            </a:r>
            <a:r>
              <a:rPr lang="en-US" sz="2000" dirty="0" err="1"/>
              <a:t>NatType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Attach this Interface to the “Set F” server interface.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Do the same (add a server interface, attach UML interface) for the Master Primitive component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Build the requested bindings… What is missing ?</a:t>
            </a:r>
            <a:endParaRPr lang="fr-F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Check the Diagram Validity.</a:t>
            </a:r>
            <a:endParaRPr lang="fr-FR" sz="18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MVDE@SEI  School  --  ECNU, Shanghai, July 2014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7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24587</TotalTime>
  <Words>5577</Words>
  <Application>Microsoft Office PowerPoint</Application>
  <PresentationFormat>Affichage à l'écran (4:3)</PresentationFormat>
  <Paragraphs>1148</Paragraphs>
  <Slides>110</Slides>
  <Notes>43</Notes>
  <HiddenSlides>4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110</vt:i4>
      </vt:variant>
    </vt:vector>
  </HeadingPairs>
  <TitlesOfParts>
    <vt:vector size="112" baseType="lpstr">
      <vt:lpstr>Modèle par défaut</vt:lpstr>
      <vt:lpstr>Équation</vt:lpstr>
      <vt:lpstr>MDE for (large scale)  safe distributed systems </vt:lpstr>
      <vt:lpstr>Context &amp; people</vt:lpstr>
      <vt:lpstr>MDE for safe distributed systems</vt:lpstr>
      <vt:lpstr>Goals of the Course</vt:lpstr>
      <vt:lpstr>AGENDA (part 1)</vt:lpstr>
      <vt:lpstr>Distributed Components… Specification and Verification for distributed applications </vt:lpstr>
      <vt:lpstr>Distributed Components…</vt:lpstr>
      <vt:lpstr>Do we need formal methods for developing component-based software ? </vt:lpstr>
      <vt:lpstr>Is it more difficult for distributed asynchronous components ?</vt:lpstr>
      <vt:lpstr>AGENDA (part 1)</vt:lpstr>
      <vt:lpstr>The Fractal hierarchical model  </vt:lpstr>
      <vt:lpstr>The Grid Component Model (GCM):  A Grid&amp;Cloud aware extension to Fractal</vt:lpstr>
      <vt:lpstr>Présentation PowerPoint</vt:lpstr>
      <vt:lpstr>Présentation PowerPoint</vt:lpstr>
      <vt:lpstr>GCM for autonomic computing</vt:lpstr>
      <vt:lpstr>AGENDA (part 1)</vt:lpstr>
      <vt:lpstr>Example of distributed systems/algorithms</vt:lpstr>
      <vt:lpstr>Présentation PowerPoint</vt:lpstr>
      <vt:lpstr>Modelling a BFT application in GCM</vt:lpstr>
      <vt:lpstr>Modelling a BFT application in GCM</vt:lpstr>
      <vt:lpstr>Industrial use-case:  Rfid management systems</vt:lpstr>
      <vt:lpstr>RFID Management systems</vt:lpstr>
      <vt:lpstr>RFID Management systems</vt:lpstr>
      <vt:lpstr>RFID Management systems</vt:lpstr>
      <vt:lpstr>Providing Quality of Service (QoS)  for complex Cloud services</vt:lpstr>
      <vt:lpstr>Component Template for QoS</vt:lpstr>
      <vt:lpstr>Service Controlled-Component (SCC)</vt:lpstr>
      <vt:lpstr>Generic SCC Template</vt:lpstr>
      <vt:lpstr>Service Composition</vt:lpstr>
      <vt:lpstr>Autonomic management: the MAPE loop</vt:lpstr>
      <vt:lpstr> Experiments</vt:lpstr>
      <vt:lpstr>AGENDA (part 1)</vt:lpstr>
      <vt:lpstr>Formal methods and the MDE approach</vt:lpstr>
      <vt:lpstr>Design Cycle</vt:lpstr>
      <vt:lpstr>Design cycle</vt:lpstr>
      <vt:lpstr>Modeling &amp; Verifying Component Systems</vt:lpstr>
      <vt:lpstr>AGENDA (part 1)</vt:lpstr>
      <vt:lpstr>At the beginning there was… The Fractal project</vt:lpstr>
      <vt:lpstr>The Fractal component model</vt:lpstr>
      <vt:lpstr>What are (GCM/Fractal) Components?</vt:lpstr>
      <vt:lpstr>Présentation PowerPoint</vt:lpstr>
      <vt:lpstr>GCM:  asynchronous model</vt:lpstr>
      <vt:lpstr>Separation of concerns in GCM architecture </vt:lpstr>
      <vt:lpstr>Fractal/GCM : controllers</vt:lpstr>
      <vt:lpstr>GCM: components for controllers</vt:lpstr>
      <vt:lpstr>GCM: NxM communication</vt:lpstr>
      <vt:lpstr>Summary</vt:lpstr>
      <vt:lpstr>AGENDA (part 1)</vt:lpstr>
      <vt:lpstr>GCM high level specifications:  The VCE tool</vt:lpstr>
      <vt:lpstr>Model-checking applications: The Vercors platform</vt:lpstr>
      <vt:lpstr>An Eclipse / Sirius environment</vt:lpstr>
      <vt:lpstr>The graphical formalisms: (1) Architecture</vt:lpstr>
      <vt:lpstr>The graphical formalisms: (2) Interfaces</vt:lpstr>
      <vt:lpstr>The graphical formalisms: (3) data-types</vt:lpstr>
      <vt:lpstr>The graphical formalisms: (4) behaviors</vt:lpstr>
      <vt:lpstr>The graphical formalisms: (5) action language</vt:lpstr>
      <vt:lpstr>The graphical formalisms: (5) action language</vt:lpstr>
      <vt:lpstr>Validity check, code &amp; model generation</vt:lpstr>
      <vt:lpstr>Static validation in VCE</vt:lpstr>
      <vt:lpstr>Static validation in VCE</vt:lpstr>
      <vt:lpstr>Static validation rules (1)</vt:lpstr>
      <vt:lpstr>Static validation rules (2)</vt:lpstr>
      <vt:lpstr>Static validation rules (3)</vt:lpstr>
      <vt:lpstr>How far have we gone yet ?</vt:lpstr>
      <vt:lpstr>MDE for safe distributed systems</vt:lpstr>
      <vt:lpstr>AGENDA</vt:lpstr>
      <vt:lpstr>A Glimpse at GCM  operational semantics</vt:lpstr>
      <vt:lpstr>A Primitive GCM Component</vt:lpstr>
      <vt:lpstr>Futures for Components</vt:lpstr>
      <vt:lpstr>Replies</vt:lpstr>
      <vt:lpstr>What is a Future?</vt:lpstr>
      <vt:lpstr>First-class Futures</vt:lpstr>
      <vt:lpstr>First-class Futures and Hierarchy</vt:lpstr>
      <vt:lpstr>First-class Futures and Hierarchy</vt:lpstr>
      <vt:lpstr>Reply Strategies</vt:lpstr>
      <vt:lpstr>Summary</vt:lpstr>
      <vt:lpstr>MDE for safe distributed systems</vt:lpstr>
      <vt:lpstr>Présentation PowerPoint</vt:lpstr>
      <vt:lpstr>Modelling a BFT application in GCM</vt:lpstr>
      <vt:lpstr>Présentation PowerPoint</vt:lpstr>
      <vt:lpstr>Requirements (= logical properties)</vt:lpstr>
      <vt:lpstr>Semantic Model: network of processes (hierarchical, parameterized)</vt:lpstr>
      <vt:lpstr>Semantic Model: network of processes (hierarchical, parameterized)</vt:lpstr>
      <vt:lpstr>Semantics of State-machines ?</vt:lpstr>
      <vt:lpstr>Basic Processes : parameterized LTSs</vt:lpstr>
      <vt:lpstr>Combining processes:  generalized parallel operator</vt:lpstr>
      <vt:lpstr>Building pNet models (3)</vt:lpstr>
      <vt:lpstr>VerCors: Verification Architecture</vt:lpstr>
      <vt:lpstr>Generation of state-space</vt:lpstr>
      <vt:lpstr>Présentation PowerPoint</vt:lpstr>
      <vt:lpstr>Présentation PowerPoint</vt:lpstr>
      <vt:lpstr>Distributed State generation</vt:lpstr>
      <vt:lpstr>Some Research Challenges</vt:lpstr>
      <vt:lpstr>Conclusion</vt:lpstr>
      <vt:lpstr>More References</vt:lpstr>
      <vt:lpstr>Thank you </vt:lpstr>
      <vt:lpstr>Hands-on Session</vt:lpstr>
      <vt:lpstr>Installation</vt:lpstr>
      <vt:lpstr>BFT  </vt:lpstr>
      <vt:lpstr>Composite  </vt:lpstr>
      <vt:lpstr>Composite, multicast, matrix  </vt:lpstr>
      <vt:lpstr>Exercice</vt:lpstr>
      <vt:lpstr>Intelligent cars scenario (from Chen Yanwen PhD research)</vt:lpstr>
      <vt:lpstr>System Architecture</vt:lpstr>
      <vt:lpstr>Specific timed model  transition language</vt:lpstr>
      <vt:lpstr>Exercice 1: Architecture</vt:lpstr>
      <vt:lpstr>Exercice 2: Channels</vt:lpstr>
      <vt:lpstr>Exercice 3: Channels behavior</vt:lpstr>
      <vt:lpstr>Exercice 4: CommIni component</vt:lpstr>
      <vt:lpstr>Exercice 4: CommIni component</vt:lpstr>
    </vt:vector>
  </TitlesOfParts>
  <Company>INRIA Sophia Antipolis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methods for Embedded Systems</dc:title>
  <dc:creator>Robert de Simone</dc:creator>
  <cp:lastModifiedBy>Utilisateur Windows</cp:lastModifiedBy>
  <cp:revision>576</cp:revision>
  <cp:lastPrinted>2013-04-22T14:01:27Z</cp:lastPrinted>
  <dcterms:created xsi:type="dcterms:W3CDTF">2005-10-09T07:53:23Z</dcterms:created>
  <dcterms:modified xsi:type="dcterms:W3CDTF">2015-07-17T05:27:33Z</dcterms:modified>
</cp:coreProperties>
</file>